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41" r:id="rId2"/>
    <p:sldId id="278" r:id="rId3"/>
    <p:sldId id="299" r:id="rId4"/>
    <p:sldId id="345" r:id="rId5"/>
    <p:sldId id="346" r:id="rId6"/>
    <p:sldId id="301" r:id="rId7"/>
    <p:sldId id="302" r:id="rId8"/>
    <p:sldId id="303" r:id="rId9"/>
    <p:sldId id="304" r:id="rId10"/>
    <p:sldId id="305" r:id="rId11"/>
    <p:sldId id="306" r:id="rId12"/>
    <p:sldId id="307" r:id="rId13"/>
    <p:sldId id="347" r:id="rId14"/>
    <p:sldId id="344" r:id="rId15"/>
    <p:sldId id="311" r:id="rId16"/>
    <p:sldId id="322" r:id="rId17"/>
    <p:sldId id="314" r:id="rId18"/>
    <p:sldId id="348" r:id="rId19"/>
    <p:sldId id="308" r:id="rId20"/>
    <p:sldId id="353" r:id="rId21"/>
    <p:sldId id="313" r:id="rId22"/>
    <p:sldId id="315" r:id="rId23"/>
    <p:sldId id="320" r:id="rId24"/>
    <p:sldId id="350" r:id="rId25"/>
    <p:sldId id="351" r:id="rId26"/>
    <p:sldId id="352" r:id="rId27"/>
    <p:sldId id="321" r:id="rId28"/>
    <p:sldId id="316" r:id="rId29"/>
    <p:sldId id="323" r:id="rId30"/>
    <p:sldId id="319" r:id="rId31"/>
    <p:sldId id="330" r:id="rId32"/>
    <p:sldId id="324" r:id="rId33"/>
    <p:sldId id="331" r:id="rId34"/>
    <p:sldId id="332" r:id="rId35"/>
    <p:sldId id="333" r:id="rId36"/>
    <p:sldId id="325" r:id="rId37"/>
    <p:sldId id="326" r:id="rId38"/>
    <p:sldId id="340" r:id="rId39"/>
    <p:sldId id="334" r:id="rId40"/>
    <p:sldId id="335" r:id="rId41"/>
    <p:sldId id="336" r:id="rId42"/>
    <p:sldId id="328" r:id="rId43"/>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8" autoAdjust="0"/>
    <p:restoredTop sz="59132" autoAdjust="0"/>
  </p:normalViewPr>
  <p:slideViewPr>
    <p:cSldViewPr snapToGrid="0">
      <p:cViewPr>
        <p:scale>
          <a:sx n="66" d="100"/>
          <a:sy n="66" d="100"/>
        </p:scale>
        <p:origin x="4374" y="750"/>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Sheet2!$T$2:$T$37</c:f>
              <c:numCache>
                <c:formatCode>General</c:formatCode>
                <c:ptCount val="36"/>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numCache>
            </c:numRef>
          </c:cat>
          <c:val>
            <c:numRef>
              <c:f>Sheet2!$U$2:$U$37</c:f>
              <c:numCache>
                <c:formatCode>General</c:formatCode>
                <c:ptCount val="36"/>
                <c:pt idx="0">
                  <c:v>0.48872180451127817</c:v>
                </c:pt>
                <c:pt idx="1">
                  <c:v>9.7744360902255634E-2</c:v>
                </c:pt>
                <c:pt idx="2">
                  <c:v>0.17293233082706766</c:v>
                </c:pt>
                <c:pt idx="3">
                  <c:v>0.60150375939849621</c:v>
                </c:pt>
                <c:pt idx="4">
                  <c:v>0.54887218045112784</c:v>
                </c:pt>
                <c:pt idx="5">
                  <c:v>0.12030075187969924</c:v>
                </c:pt>
                <c:pt idx="6">
                  <c:v>0.14285714285714285</c:v>
                </c:pt>
                <c:pt idx="7">
                  <c:v>0.11278195488721804</c:v>
                </c:pt>
                <c:pt idx="8">
                  <c:v>0.11278195488721804</c:v>
                </c:pt>
                <c:pt idx="9">
                  <c:v>9.0225563909774431E-2</c:v>
                </c:pt>
                <c:pt idx="10">
                  <c:v>0.52631578947368418</c:v>
                </c:pt>
                <c:pt idx="11">
                  <c:v>0.44360902255639095</c:v>
                </c:pt>
                <c:pt idx="12">
                  <c:v>3.7593984962406013E-2</c:v>
                </c:pt>
                <c:pt idx="13">
                  <c:v>0</c:v>
                </c:pt>
                <c:pt idx="14">
                  <c:v>7.5187969924812026E-3</c:v>
                </c:pt>
                <c:pt idx="15">
                  <c:v>7.5187969924812026E-3</c:v>
                </c:pt>
                <c:pt idx="16">
                  <c:v>0</c:v>
                </c:pt>
                <c:pt idx="17">
                  <c:v>0</c:v>
                </c:pt>
                <c:pt idx="18">
                  <c:v>5.2631578947368418E-2</c:v>
                </c:pt>
                <c:pt idx="19">
                  <c:v>0.36090225563909772</c:v>
                </c:pt>
                <c:pt idx="20">
                  <c:v>0.46616541353383456</c:v>
                </c:pt>
                <c:pt idx="21">
                  <c:v>0.11278195488721804</c:v>
                </c:pt>
                <c:pt idx="22">
                  <c:v>0.19548872180451127</c:v>
                </c:pt>
                <c:pt idx="23">
                  <c:v>0.33834586466165412</c:v>
                </c:pt>
                <c:pt idx="24">
                  <c:v>0.18796992481203006</c:v>
                </c:pt>
                <c:pt idx="25">
                  <c:v>0.23308270676691728</c:v>
                </c:pt>
                <c:pt idx="26">
                  <c:v>0.3007518796992481</c:v>
                </c:pt>
                <c:pt idx="27">
                  <c:v>0.18796992481203006</c:v>
                </c:pt>
                <c:pt idx="28">
                  <c:v>0.19548872180451127</c:v>
                </c:pt>
                <c:pt idx="29">
                  <c:v>0.11278195488721804</c:v>
                </c:pt>
                <c:pt idx="30">
                  <c:v>0.19548872180451127</c:v>
                </c:pt>
                <c:pt idx="31">
                  <c:v>0.60150375939849621</c:v>
                </c:pt>
                <c:pt idx="32">
                  <c:v>0.75187969924812026</c:v>
                </c:pt>
                <c:pt idx="33">
                  <c:v>1</c:v>
                </c:pt>
                <c:pt idx="34">
                  <c:v>0.56390977443609025</c:v>
                </c:pt>
                <c:pt idx="35">
                  <c:v>0.18796992481203006</c:v>
                </c:pt>
              </c:numCache>
            </c:numRef>
          </c:val>
          <c:extLst>
            <c:ext xmlns:c16="http://schemas.microsoft.com/office/drawing/2014/chart" uri="{C3380CC4-5D6E-409C-BE32-E72D297353CC}">
              <c16:uniqueId val="{00000000-155D-4455-B7AD-236D34FFC8F2}"/>
            </c:ext>
          </c:extLst>
        </c:ser>
        <c:dLbls>
          <c:showLegendKey val="0"/>
          <c:showVal val="0"/>
          <c:showCatName val="0"/>
          <c:showSerName val="0"/>
          <c:showPercent val="0"/>
          <c:showBubbleSize val="0"/>
        </c:dLbls>
        <c:gapWidth val="219"/>
        <c:overlap val="-27"/>
        <c:axId val="214198368"/>
        <c:axId val="214196728"/>
      </c:barChart>
      <c:catAx>
        <c:axId val="214198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214196728"/>
        <c:crosses val="autoZero"/>
        <c:auto val="1"/>
        <c:lblAlgn val="ctr"/>
        <c:lblOffset val="100"/>
        <c:noMultiLvlLbl val="0"/>
      </c:catAx>
      <c:valAx>
        <c:axId val="214196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214198368"/>
        <c:crosses val="autoZero"/>
        <c:crossBetween val="between"/>
      </c:valAx>
      <c:spPr>
        <a:noFill/>
        <a:ln>
          <a:noFill/>
        </a:ln>
        <a:effectLst/>
      </c:spPr>
    </c:plotArea>
    <c:plotVisOnly val="1"/>
    <c:dispBlanksAs val="gap"/>
    <c:showDLblsOverMax val="0"/>
  </c:chart>
  <c:spPr>
    <a:noFill/>
    <a:ln>
      <a:noFill/>
    </a:ln>
    <a:effectLst/>
  </c:spPr>
  <c:txPr>
    <a:bodyPr/>
    <a:lstStyle/>
    <a:p>
      <a:pPr>
        <a:defRPr sz="600">
          <a:latin typeface="+mn-lt"/>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文字</a:t>
            </a:r>
            <a:r>
              <a:rPr lang="en-US" altLang="ja-JP"/>
              <a:t>N</a:t>
            </a:r>
            <a:r>
              <a:rPr lang="ja-JP" altLang="en-US"/>
              <a:t>の</a:t>
            </a:r>
            <a:r>
              <a:rPr lang="en-US" altLang="ja-JP"/>
              <a:t>SIFT</a:t>
            </a:r>
            <a:r>
              <a:rPr lang="ja-JP" altLang="en-US"/>
              <a:t>特徴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Sheet2!$B$1</c:f>
              <c:strCache>
                <c:ptCount val="1"/>
                <c:pt idx="0">
                  <c:v>book1</c:v>
                </c:pt>
              </c:strCache>
            </c:strRef>
          </c:tx>
          <c:spPr>
            <a:ln w="28575" cap="rnd">
              <a:solidFill>
                <a:schemeClr val="accent1"/>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Sheet2!$B$2:$B$129</c:f>
              <c:numCache>
                <c:formatCode>General</c:formatCode>
                <c:ptCount val="128"/>
                <c:pt idx="0">
                  <c:v>110</c:v>
                </c:pt>
                <c:pt idx="1">
                  <c:v>23</c:v>
                </c:pt>
                <c:pt idx="2">
                  <c:v>0</c:v>
                </c:pt>
                <c:pt idx="3">
                  <c:v>0</c:v>
                </c:pt>
                <c:pt idx="4">
                  <c:v>5</c:v>
                </c:pt>
                <c:pt idx="5">
                  <c:v>4</c:v>
                </c:pt>
                <c:pt idx="6">
                  <c:v>0</c:v>
                </c:pt>
                <c:pt idx="7">
                  <c:v>2</c:v>
                </c:pt>
                <c:pt idx="8">
                  <c:v>152</c:v>
                </c:pt>
                <c:pt idx="9">
                  <c:v>22</c:v>
                </c:pt>
                <c:pt idx="10">
                  <c:v>0</c:v>
                </c:pt>
                <c:pt idx="11">
                  <c:v>0</c:v>
                </c:pt>
                <c:pt idx="12">
                  <c:v>13</c:v>
                </c:pt>
                <c:pt idx="13">
                  <c:v>7</c:v>
                </c:pt>
                <c:pt idx="14">
                  <c:v>1</c:v>
                </c:pt>
                <c:pt idx="15">
                  <c:v>11</c:v>
                </c:pt>
                <c:pt idx="16">
                  <c:v>32</c:v>
                </c:pt>
                <c:pt idx="17">
                  <c:v>1</c:v>
                </c:pt>
                <c:pt idx="18">
                  <c:v>2</c:v>
                </c:pt>
                <c:pt idx="19">
                  <c:v>3</c:v>
                </c:pt>
                <c:pt idx="20">
                  <c:v>73</c:v>
                </c:pt>
                <c:pt idx="21">
                  <c:v>37</c:v>
                </c:pt>
                <c:pt idx="22">
                  <c:v>10</c:v>
                </c:pt>
                <c:pt idx="23">
                  <c:v>28</c:v>
                </c:pt>
                <c:pt idx="24">
                  <c:v>24</c:v>
                </c:pt>
                <c:pt idx="25">
                  <c:v>1</c:v>
                </c:pt>
                <c:pt idx="26">
                  <c:v>3</c:v>
                </c:pt>
                <c:pt idx="27">
                  <c:v>4</c:v>
                </c:pt>
                <c:pt idx="28">
                  <c:v>21</c:v>
                </c:pt>
                <c:pt idx="29">
                  <c:v>54</c:v>
                </c:pt>
                <c:pt idx="30">
                  <c:v>51</c:v>
                </c:pt>
                <c:pt idx="31">
                  <c:v>43</c:v>
                </c:pt>
                <c:pt idx="32">
                  <c:v>104</c:v>
                </c:pt>
                <c:pt idx="33">
                  <c:v>15</c:v>
                </c:pt>
                <c:pt idx="34">
                  <c:v>0</c:v>
                </c:pt>
                <c:pt idx="35">
                  <c:v>0</c:v>
                </c:pt>
                <c:pt idx="36">
                  <c:v>17</c:v>
                </c:pt>
                <c:pt idx="37">
                  <c:v>8</c:v>
                </c:pt>
                <c:pt idx="38">
                  <c:v>1</c:v>
                </c:pt>
                <c:pt idx="39">
                  <c:v>8</c:v>
                </c:pt>
                <c:pt idx="40">
                  <c:v>152</c:v>
                </c:pt>
                <c:pt idx="41">
                  <c:v>19</c:v>
                </c:pt>
                <c:pt idx="42">
                  <c:v>0</c:v>
                </c:pt>
                <c:pt idx="43">
                  <c:v>0</c:v>
                </c:pt>
                <c:pt idx="44">
                  <c:v>11</c:v>
                </c:pt>
                <c:pt idx="45">
                  <c:v>11</c:v>
                </c:pt>
                <c:pt idx="46">
                  <c:v>3</c:v>
                </c:pt>
                <c:pt idx="47">
                  <c:v>25</c:v>
                </c:pt>
                <c:pt idx="48">
                  <c:v>98</c:v>
                </c:pt>
                <c:pt idx="49">
                  <c:v>1</c:v>
                </c:pt>
                <c:pt idx="50">
                  <c:v>0</c:v>
                </c:pt>
                <c:pt idx="51">
                  <c:v>1</c:v>
                </c:pt>
                <c:pt idx="52">
                  <c:v>98</c:v>
                </c:pt>
                <c:pt idx="53">
                  <c:v>60</c:v>
                </c:pt>
                <c:pt idx="54">
                  <c:v>6</c:v>
                </c:pt>
                <c:pt idx="55">
                  <c:v>27</c:v>
                </c:pt>
                <c:pt idx="56">
                  <c:v>105</c:v>
                </c:pt>
                <c:pt idx="57">
                  <c:v>1</c:v>
                </c:pt>
                <c:pt idx="58">
                  <c:v>0</c:v>
                </c:pt>
                <c:pt idx="59">
                  <c:v>1</c:v>
                </c:pt>
                <c:pt idx="60">
                  <c:v>77</c:v>
                </c:pt>
                <c:pt idx="61">
                  <c:v>24</c:v>
                </c:pt>
                <c:pt idx="62">
                  <c:v>5</c:v>
                </c:pt>
                <c:pt idx="63">
                  <c:v>22</c:v>
                </c:pt>
                <c:pt idx="64">
                  <c:v>81</c:v>
                </c:pt>
                <c:pt idx="65">
                  <c:v>1</c:v>
                </c:pt>
                <c:pt idx="66">
                  <c:v>0</c:v>
                </c:pt>
                <c:pt idx="67">
                  <c:v>0</c:v>
                </c:pt>
                <c:pt idx="68">
                  <c:v>19</c:v>
                </c:pt>
                <c:pt idx="69">
                  <c:v>17</c:v>
                </c:pt>
                <c:pt idx="70">
                  <c:v>14</c:v>
                </c:pt>
                <c:pt idx="71">
                  <c:v>24</c:v>
                </c:pt>
                <c:pt idx="72">
                  <c:v>152</c:v>
                </c:pt>
                <c:pt idx="73">
                  <c:v>28</c:v>
                </c:pt>
                <c:pt idx="74">
                  <c:v>4</c:v>
                </c:pt>
                <c:pt idx="75">
                  <c:v>5</c:v>
                </c:pt>
                <c:pt idx="76">
                  <c:v>11</c:v>
                </c:pt>
                <c:pt idx="77">
                  <c:v>1</c:v>
                </c:pt>
                <c:pt idx="78">
                  <c:v>1</c:v>
                </c:pt>
                <c:pt idx="79">
                  <c:v>19</c:v>
                </c:pt>
                <c:pt idx="80">
                  <c:v>99</c:v>
                </c:pt>
                <c:pt idx="81">
                  <c:v>14</c:v>
                </c:pt>
                <c:pt idx="82">
                  <c:v>10</c:v>
                </c:pt>
                <c:pt idx="83">
                  <c:v>21</c:v>
                </c:pt>
                <c:pt idx="84">
                  <c:v>111</c:v>
                </c:pt>
                <c:pt idx="85">
                  <c:v>12</c:v>
                </c:pt>
                <c:pt idx="86">
                  <c:v>1</c:v>
                </c:pt>
                <c:pt idx="87">
                  <c:v>10</c:v>
                </c:pt>
                <c:pt idx="88">
                  <c:v>102</c:v>
                </c:pt>
                <c:pt idx="89">
                  <c:v>2</c:v>
                </c:pt>
                <c:pt idx="90">
                  <c:v>0</c:v>
                </c:pt>
                <c:pt idx="91">
                  <c:v>1</c:v>
                </c:pt>
                <c:pt idx="92">
                  <c:v>61</c:v>
                </c:pt>
                <c:pt idx="93">
                  <c:v>20</c:v>
                </c:pt>
                <c:pt idx="94">
                  <c:v>1</c:v>
                </c:pt>
                <c:pt idx="95">
                  <c:v>12</c:v>
                </c:pt>
                <c:pt idx="96">
                  <c:v>27</c:v>
                </c:pt>
                <c:pt idx="97">
                  <c:v>5</c:v>
                </c:pt>
                <c:pt idx="98">
                  <c:v>0</c:v>
                </c:pt>
                <c:pt idx="99">
                  <c:v>1</c:v>
                </c:pt>
                <c:pt idx="100">
                  <c:v>20</c:v>
                </c:pt>
                <c:pt idx="101">
                  <c:v>28</c:v>
                </c:pt>
                <c:pt idx="102">
                  <c:v>17</c:v>
                </c:pt>
                <c:pt idx="103">
                  <c:v>7</c:v>
                </c:pt>
                <c:pt idx="104">
                  <c:v>124</c:v>
                </c:pt>
                <c:pt idx="105">
                  <c:v>107</c:v>
                </c:pt>
                <c:pt idx="106">
                  <c:v>41</c:v>
                </c:pt>
                <c:pt idx="107">
                  <c:v>5</c:v>
                </c:pt>
                <c:pt idx="108">
                  <c:v>2</c:v>
                </c:pt>
                <c:pt idx="109">
                  <c:v>1</c:v>
                </c:pt>
                <c:pt idx="110">
                  <c:v>1</c:v>
                </c:pt>
                <c:pt idx="111">
                  <c:v>6</c:v>
                </c:pt>
                <c:pt idx="112">
                  <c:v>75</c:v>
                </c:pt>
                <c:pt idx="113">
                  <c:v>54</c:v>
                </c:pt>
                <c:pt idx="114">
                  <c:v>83</c:v>
                </c:pt>
                <c:pt idx="115">
                  <c:v>30</c:v>
                </c:pt>
                <c:pt idx="116">
                  <c:v>10</c:v>
                </c:pt>
                <c:pt idx="117">
                  <c:v>1</c:v>
                </c:pt>
                <c:pt idx="118">
                  <c:v>0</c:v>
                </c:pt>
                <c:pt idx="119">
                  <c:v>6</c:v>
                </c:pt>
                <c:pt idx="120">
                  <c:v>111</c:v>
                </c:pt>
                <c:pt idx="121">
                  <c:v>11</c:v>
                </c:pt>
                <c:pt idx="122">
                  <c:v>2</c:v>
                </c:pt>
                <c:pt idx="123">
                  <c:v>1</c:v>
                </c:pt>
                <c:pt idx="124">
                  <c:v>18</c:v>
                </c:pt>
                <c:pt idx="125">
                  <c:v>23</c:v>
                </c:pt>
                <c:pt idx="126">
                  <c:v>2</c:v>
                </c:pt>
                <c:pt idx="127">
                  <c:v>12</c:v>
                </c:pt>
              </c:numCache>
            </c:numRef>
          </c:val>
          <c:smooth val="0"/>
          <c:extLst>
            <c:ext xmlns:c16="http://schemas.microsoft.com/office/drawing/2014/chart" uri="{C3380CC4-5D6E-409C-BE32-E72D297353CC}">
              <c16:uniqueId val="{00000000-CFE8-4ED4-958E-A613FAEE4843}"/>
            </c:ext>
          </c:extLst>
        </c:ser>
        <c:ser>
          <c:idx val="1"/>
          <c:order val="1"/>
          <c:tx>
            <c:strRef>
              <c:f>Sheet2!$C$1</c:f>
              <c:strCache>
                <c:ptCount val="1"/>
                <c:pt idx="0">
                  <c:v>book2</c:v>
                </c:pt>
              </c:strCache>
            </c:strRef>
          </c:tx>
          <c:spPr>
            <a:ln w="28575" cap="rnd">
              <a:solidFill>
                <a:schemeClr val="accent2"/>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Sheet2!$C$2:$C$129</c:f>
              <c:numCache>
                <c:formatCode>General</c:formatCode>
                <c:ptCount val="128"/>
                <c:pt idx="0">
                  <c:v>84</c:v>
                </c:pt>
                <c:pt idx="1">
                  <c:v>34</c:v>
                </c:pt>
                <c:pt idx="2">
                  <c:v>5</c:v>
                </c:pt>
                <c:pt idx="3">
                  <c:v>0</c:v>
                </c:pt>
                <c:pt idx="4">
                  <c:v>0</c:v>
                </c:pt>
                <c:pt idx="5">
                  <c:v>0</c:v>
                </c:pt>
                <c:pt idx="6">
                  <c:v>0</c:v>
                </c:pt>
                <c:pt idx="7">
                  <c:v>1</c:v>
                </c:pt>
                <c:pt idx="8">
                  <c:v>142</c:v>
                </c:pt>
                <c:pt idx="9">
                  <c:v>29</c:v>
                </c:pt>
                <c:pt idx="10">
                  <c:v>0</c:v>
                </c:pt>
                <c:pt idx="11">
                  <c:v>0</c:v>
                </c:pt>
                <c:pt idx="12">
                  <c:v>17</c:v>
                </c:pt>
                <c:pt idx="13">
                  <c:v>6</c:v>
                </c:pt>
                <c:pt idx="14">
                  <c:v>1</c:v>
                </c:pt>
                <c:pt idx="15">
                  <c:v>3</c:v>
                </c:pt>
                <c:pt idx="16">
                  <c:v>40</c:v>
                </c:pt>
                <c:pt idx="17">
                  <c:v>4</c:v>
                </c:pt>
                <c:pt idx="18">
                  <c:v>4</c:v>
                </c:pt>
                <c:pt idx="19">
                  <c:v>3</c:v>
                </c:pt>
                <c:pt idx="20">
                  <c:v>78</c:v>
                </c:pt>
                <c:pt idx="21">
                  <c:v>24</c:v>
                </c:pt>
                <c:pt idx="22">
                  <c:v>4</c:v>
                </c:pt>
                <c:pt idx="23">
                  <c:v>18</c:v>
                </c:pt>
                <c:pt idx="24">
                  <c:v>43</c:v>
                </c:pt>
                <c:pt idx="25">
                  <c:v>3</c:v>
                </c:pt>
                <c:pt idx="26">
                  <c:v>4</c:v>
                </c:pt>
                <c:pt idx="27">
                  <c:v>4</c:v>
                </c:pt>
                <c:pt idx="28">
                  <c:v>21</c:v>
                </c:pt>
                <c:pt idx="29">
                  <c:v>42</c:v>
                </c:pt>
                <c:pt idx="30">
                  <c:v>42</c:v>
                </c:pt>
                <c:pt idx="31">
                  <c:v>41</c:v>
                </c:pt>
                <c:pt idx="32">
                  <c:v>72</c:v>
                </c:pt>
                <c:pt idx="33">
                  <c:v>42</c:v>
                </c:pt>
                <c:pt idx="34">
                  <c:v>1</c:v>
                </c:pt>
                <c:pt idx="35">
                  <c:v>0</c:v>
                </c:pt>
                <c:pt idx="36">
                  <c:v>2</c:v>
                </c:pt>
                <c:pt idx="37">
                  <c:v>1</c:v>
                </c:pt>
                <c:pt idx="38">
                  <c:v>0</c:v>
                </c:pt>
                <c:pt idx="39">
                  <c:v>1</c:v>
                </c:pt>
                <c:pt idx="40">
                  <c:v>142</c:v>
                </c:pt>
                <c:pt idx="41">
                  <c:v>48</c:v>
                </c:pt>
                <c:pt idx="42">
                  <c:v>0</c:v>
                </c:pt>
                <c:pt idx="43">
                  <c:v>0</c:v>
                </c:pt>
                <c:pt idx="44">
                  <c:v>11</c:v>
                </c:pt>
                <c:pt idx="45">
                  <c:v>13</c:v>
                </c:pt>
                <c:pt idx="46">
                  <c:v>3</c:v>
                </c:pt>
                <c:pt idx="47">
                  <c:v>14</c:v>
                </c:pt>
                <c:pt idx="48">
                  <c:v>101</c:v>
                </c:pt>
                <c:pt idx="49">
                  <c:v>4</c:v>
                </c:pt>
                <c:pt idx="50">
                  <c:v>0</c:v>
                </c:pt>
                <c:pt idx="51">
                  <c:v>0</c:v>
                </c:pt>
                <c:pt idx="52">
                  <c:v>107</c:v>
                </c:pt>
                <c:pt idx="53">
                  <c:v>69</c:v>
                </c:pt>
                <c:pt idx="54">
                  <c:v>3</c:v>
                </c:pt>
                <c:pt idx="55">
                  <c:v>15</c:v>
                </c:pt>
                <c:pt idx="56">
                  <c:v>142</c:v>
                </c:pt>
                <c:pt idx="57">
                  <c:v>10</c:v>
                </c:pt>
                <c:pt idx="58">
                  <c:v>0</c:v>
                </c:pt>
                <c:pt idx="59">
                  <c:v>1</c:v>
                </c:pt>
                <c:pt idx="60">
                  <c:v>60</c:v>
                </c:pt>
                <c:pt idx="61">
                  <c:v>22</c:v>
                </c:pt>
                <c:pt idx="62">
                  <c:v>3</c:v>
                </c:pt>
                <c:pt idx="63">
                  <c:v>10</c:v>
                </c:pt>
                <c:pt idx="64">
                  <c:v>70</c:v>
                </c:pt>
                <c:pt idx="65">
                  <c:v>5</c:v>
                </c:pt>
                <c:pt idx="66">
                  <c:v>0</c:v>
                </c:pt>
                <c:pt idx="67">
                  <c:v>0</c:v>
                </c:pt>
                <c:pt idx="68">
                  <c:v>4</c:v>
                </c:pt>
                <c:pt idx="69">
                  <c:v>10</c:v>
                </c:pt>
                <c:pt idx="70">
                  <c:v>14</c:v>
                </c:pt>
                <c:pt idx="71">
                  <c:v>11</c:v>
                </c:pt>
                <c:pt idx="72">
                  <c:v>142</c:v>
                </c:pt>
                <c:pt idx="73">
                  <c:v>42</c:v>
                </c:pt>
                <c:pt idx="74">
                  <c:v>8</c:v>
                </c:pt>
                <c:pt idx="75">
                  <c:v>4</c:v>
                </c:pt>
                <c:pt idx="76">
                  <c:v>9</c:v>
                </c:pt>
                <c:pt idx="77">
                  <c:v>2</c:v>
                </c:pt>
                <c:pt idx="78">
                  <c:v>0</c:v>
                </c:pt>
                <c:pt idx="79">
                  <c:v>10</c:v>
                </c:pt>
                <c:pt idx="80">
                  <c:v>90</c:v>
                </c:pt>
                <c:pt idx="81">
                  <c:v>21</c:v>
                </c:pt>
                <c:pt idx="82">
                  <c:v>18</c:v>
                </c:pt>
                <c:pt idx="83">
                  <c:v>30</c:v>
                </c:pt>
                <c:pt idx="84">
                  <c:v>115</c:v>
                </c:pt>
                <c:pt idx="85">
                  <c:v>24</c:v>
                </c:pt>
                <c:pt idx="86">
                  <c:v>0</c:v>
                </c:pt>
                <c:pt idx="87">
                  <c:v>4</c:v>
                </c:pt>
                <c:pt idx="88">
                  <c:v>142</c:v>
                </c:pt>
                <c:pt idx="89">
                  <c:v>15</c:v>
                </c:pt>
                <c:pt idx="90">
                  <c:v>1</c:v>
                </c:pt>
                <c:pt idx="91">
                  <c:v>2</c:v>
                </c:pt>
                <c:pt idx="92">
                  <c:v>35</c:v>
                </c:pt>
                <c:pt idx="93">
                  <c:v>20</c:v>
                </c:pt>
                <c:pt idx="94">
                  <c:v>1</c:v>
                </c:pt>
                <c:pt idx="95">
                  <c:v>3</c:v>
                </c:pt>
                <c:pt idx="96">
                  <c:v>22</c:v>
                </c:pt>
                <c:pt idx="97">
                  <c:v>5</c:v>
                </c:pt>
                <c:pt idx="98">
                  <c:v>0</c:v>
                </c:pt>
                <c:pt idx="99">
                  <c:v>0</c:v>
                </c:pt>
                <c:pt idx="100">
                  <c:v>13</c:v>
                </c:pt>
                <c:pt idx="101">
                  <c:v>19</c:v>
                </c:pt>
                <c:pt idx="102">
                  <c:v>18</c:v>
                </c:pt>
                <c:pt idx="103">
                  <c:v>5</c:v>
                </c:pt>
                <c:pt idx="104">
                  <c:v>99</c:v>
                </c:pt>
                <c:pt idx="105">
                  <c:v>105</c:v>
                </c:pt>
                <c:pt idx="106">
                  <c:v>46</c:v>
                </c:pt>
                <c:pt idx="107">
                  <c:v>4</c:v>
                </c:pt>
                <c:pt idx="108">
                  <c:v>1</c:v>
                </c:pt>
                <c:pt idx="109">
                  <c:v>1</c:v>
                </c:pt>
                <c:pt idx="110">
                  <c:v>1</c:v>
                </c:pt>
                <c:pt idx="111">
                  <c:v>4</c:v>
                </c:pt>
                <c:pt idx="112">
                  <c:v>55</c:v>
                </c:pt>
                <c:pt idx="113">
                  <c:v>49</c:v>
                </c:pt>
                <c:pt idx="114">
                  <c:v>97</c:v>
                </c:pt>
                <c:pt idx="115">
                  <c:v>40</c:v>
                </c:pt>
                <c:pt idx="116">
                  <c:v>9</c:v>
                </c:pt>
                <c:pt idx="117">
                  <c:v>1</c:v>
                </c:pt>
                <c:pt idx="118">
                  <c:v>0</c:v>
                </c:pt>
                <c:pt idx="119">
                  <c:v>4</c:v>
                </c:pt>
                <c:pt idx="120">
                  <c:v>142</c:v>
                </c:pt>
                <c:pt idx="121">
                  <c:v>24</c:v>
                </c:pt>
                <c:pt idx="122">
                  <c:v>6</c:v>
                </c:pt>
                <c:pt idx="123">
                  <c:v>3</c:v>
                </c:pt>
                <c:pt idx="124">
                  <c:v>5</c:v>
                </c:pt>
                <c:pt idx="125">
                  <c:v>8</c:v>
                </c:pt>
                <c:pt idx="126">
                  <c:v>1</c:v>
                </c:pt>
                <c:pt idx="127">
                  <c:v>6</c:v>
                </c:pt>
              </c:numCache>
            </c:numRef>
          </c:val>
          <c:smooth val="0"/>
          <c:extLst>
            <c:ext xmlns:c16="http://schemas.microsoft.com/office/drawing/2014/chart" uri="{C3380CC4-5D6E-409C-BE32-E72D297353CC}">
              <c16:uniqueId val="{00000001-CFE8-4ED4-958E-A613FAEE4843}"/>
            </c:ext>
          </c:extLst>
        </c:ser>
        <c:ser>
          <c:idx val="2"/>
          <c:order val="2"/>
          <c:tx>
            <c:strRef>
              <c:f>Sheet2!$D$1</c:f>
              <c:strCache>
                <c:ptCount val="1"/>
                <c:pt idx="0">
                  <c:v>book3</c:v>
                </c:pt>
              </c:strCache>
            </c:strRef>
          </c:tx>
          <c:spPr>
            <a:ln w="28575" cap="rnd">
              <a:solidFill>
                <a:schemeClr val="accent3"/>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Sheet2!$D$2:$D$129</c:f>
              <c:numCache>
                <c:formatCode>General</c:formatCode>
                <c:ptCount val="128"/>
                <c:pt idx="0">
                  <c:v>90</c:v>
                </c:pt>
                <c:pt idx="1">
                  <c:v>21</c:v>
                </c:pt>
                <c:pt idx="2">
                  <c:v>1</c:v>
                </c:pt>
                <c:pt idx="3">
                  <c:v>5</c:v>
                </c:pt>
                <c:pt idx="4">
                  <c:v>30</c:v>
                </c:pt>
                <c:pt idx="5">
                  <c:v>0</c:v>
                </c:pt>
                <c:pt idx="6">
                  <c:v>0</c:v>
                </c:pt>
                <c:pt idx="7">
                  <c:v>0</c:v>
                </c:pt>
                <c:pt idx="8">
                  <c:v>147</c:v>
                </c:pt>
                <c:pt idx="9">
                  <c:v>15</c:v>
                </c:pt>
                <c:pt idx="10">
                  <c:v>0</c:v>
                </c:pt>
                <c:pt idx="11">
                  <c:v>0</c:v>
                </c:pt>
                <c:pt idx="12">
                  <c:v>14</c:v>
                </c:pt>
                <c:pt idx="13">
                  <c:v>9</c:v>
                </c:pt>
                <c:pt idx="14">
                  <c:v>1</c:v>
                </c:pt>
                <c:pt idx="15">
                  <c:v>11</c:v>
                </c:pt>
                <c:pt idx="16">
                  <c:v>33</c:v>
                </c:pt>
                <c:pt idx="17">
                  <c:v>2</c:v>
                </c:pt>
                <c:pt idx="18">
                  <c:v>3</c:v>
                </c:pt>
                <c:pt idx="19">
                  <c:v>3</c:v>
                </c:pt>
                <c:pt idx="20">
                  <c:v>66</c:v>
                </c:pt>
                <c:pt idx="21">
                  <c:v>36</c:v>
                </c:pt>
                <c:pt idx="22">
                  <c:v>5</c:v>
                </c:pt>
                <c:pt idx="23">
                  <c:v>31</c:v>
                </c:pt>
                <c:pt idx="24">
                  <c:v>33</c:v>
                </c:pt>
                <c:pt idx="25">
                  <c:v>1</c:v>
                </c:pt>
                <c:pt idx="26">
                  <c:v>3</c:v>
                </c:pt>
                <c:pt idx="27">
                  <c:v>4</c:v>
                </c:pt>
                <c:pt idx="28">
                  <c:v>18</c:v>
                </c:pt>
                <c:pt idx="29">
                  <c:v>47</c:v>
                </c:pt>
                <c:pt idx="30">
                  <c:v>49</c:v>
                </c:pt>
                <c:pt idx="31">
                  <c:v>52</c:v>
                </c:pt>
                <c:pt idx="32">
                  <c:v>99</c:v>
                </c:pt>
                <c:pt idx="33">
                  <c:v>21</c:v>
                </c:pt>
                <c:pt idx="34">
                  <c:v>0</c:v>
                </c:pt>
                <c:pt idx="35">
                  <c:v>0</c:v>
                </c:pt>
                <c:pt idx="36">
                  <c:v>48</c:v>
                </c:pt>
                <c:pt idx="37">
                  <c:v>3</c:v>
                </c:pt>
                <c:pt idx="38">
                  <c:v>0</c:v>
                </c:pt>
                <c:pt idx="39">
                  <c:v>3</c:v>
                </c:pt>
                <c:pt idx="40">
                  <c:v>147</c:v>
                </c:pt>
                <c:pt idx="41">
                  <c:v>23</c:v>
                </c:pt>
                <c:pt idx="42">
                  <c:v>0</c:v>
                </c:pt>
                <c:pt idx="43">
                  <c:v>0</c:v>
                </c:pt>
                <c:pt idx="44">
                  <c:v>11</c:v>
                </c:pt>
                <c:pt idx="45">
                  <c:v>14</c:v>
                </c:pt>
                <c:pt idx="46">
                  <c:v>3</c:v>
                </c:pt>
                <c:pt idx="47">
                  <c:v>25</c:v>
                </c:pt>
                <c:pt idx="48">
                  <c:v>96</c:v>
                </c:pt>
                <c:pt idx="49">
                  <c:v>1</c:v>
                </c:pt>
                <c:pt idx="50">
                  <c:v>0</c:v>
                </c:pt>
                <c:pt idx="51">
                  <c:v>0</c:v>
                </c:pt>
                <c:pt idx="52">
                  <c:v>86</c:v>
                </c:pt>
                <c:pt idx="53">
                  <c:v>73</c:v>
                </c:pt>
                <c:pt idx="54">
                  <c:v>8</c:v>
                </c:pt>
                <c:pt idx="55">
                  <c:v>26</c:v>
                </c:pt>
                <c:pt idx="56">
                  <c:v>130</c:v>
                </c:pt>
                <c:pt idx="57">
                  <c:v>2</c:v>
                </c:pt>
                <c:pt idx="58">
                  <c:v>0</c:v>
                </c:pt>
                <c:pt idx="59">
                  <c:v>1</c:v>
                </c:pt>
                <c:pt idx="60">
                  <c:v>62</c:v>
                </c:pt>
                <c:pt idx="61">
                  <c:v>24</c:v>
                </c:pt>
                <c:pt idx="62">
                  <c:v>5</c:v>
                </c:pt>
                <c:pt idx="63">
                  <c:v>22</c:v>
                </c:pt>
                <c:pt idx="64">
                  <c:v>83</c:v>
                </c:pt>
                <c:pt idx="65">
                  <c:v>1</c:v>
                </c:pt>
                <c:pt idx="66">
                  <c:v>0</c:v>
                </c:pt>
                <c:pt idx="67">
                  <c:v>0</c:v>
                </c:pt>
                <c:pt idx="68">
                  <c:v>37</c:v>
                </c:pt>
                <c:pt idx="69">
                  <c:v>19</c:v>
                </c:pt>
                <c:pt idx="70">
                  <c:v>11</c:v>
                </c:pt>
                <c:pt idx="71">
                  <c:v>22</c:v>
                </c:pt>
                <c:pt idx="72">
                  <c:v>147</c:v>
                </c:pt>
                <c:pt idx="73">
                  <c:v>29</c:v>
                </c:pt>
                <c:pt idx="74">
                  <c:v>5</c:v>
                </c:pt>
                <c:pt idx="75">
                  <c:v>5</c:v>
                </c:pt>
                <c:pt idx="76">
                  <c:v>11</c:v>
                </c:pt>
                <c:pt idx="77">
                  <c:v>2</c:v>
                </c:pt>
                <c:pt idx="78">
                  <c:v>1</c:v>
                </c:pt>
                <c:pt idx="79">
                  <c:v>20</c:v>
                </c:pt>
                <c:pt idx="80">
                  <c:v>94</c:v>
                </c:pt>
                <c:pt idx="81">
                  <c:v>16</c:v>
                </c:pt>
                <c:pt idx="82">
                  <c:v>10</c:v>
                </c:pt>
                <c:pt idx="83">
                  <c:v>23</c:v>
                </c:pt>
                <c:pt idx="84">
                  <c:v>110</c:v>
                </c:pt>
                <c:pt idx="85">
                  <c:v>17</c:v>
                </c:pt>
                <c:pt idx="86">
                  <c:v>2</c:v>
                </c:pt>
                <c:pt idx="87">
                  <c:v>7</c:v>
                </c:pt>
                <c:pt idx="88">
                  <c:v>128</c:v>
                </c:pt>
                <c:pt idx="89">
                  <c:v>8</c:v>
                </c:pt>
                <c:pt idx="90">
                  <c:v>1</c:v>
                </c:pt>
                <c:pt idx="91">
                  <c:v>1</c:v>
                </c:pt>
                <c:pt idx="92">
                  <c:v>46</c:v>
                </c:pt>
                <c:pt idx="93">
                  <c:v>16</c:v>
                </c:pt>
                <c:pt idx="94">
                  <c:v>1</c:v>
                </c:pt>
                <c:pt idx="95">
                  <c:v>7</c:v>
                </c:pt>
                <c:pt idx="96">
                  <c:v>28</c:v>
                </c:pt>
                <c:pt idx="97">
                  <c:v>4</c:v>
                </c:pt>
                <c:pt idx="98">
                  <c:v>0</c:v>
                </c:pt>
                <c:pt idx="99">
                  <c:v>0</c:v>
                </c:pt>
                <c:pt idx="100">
                  <c:v>24</c:v>
                </c:pt>
                <c:pt idx="101">
                  <c:v>31</c:v>
                </c:pt>
                <c:pt idx="102">
                  <c:v>12</c:v>
                </c:pt>
                <c:pt idx="103">
                  <c:v>9</c:v>
                </c:pt>
                <c:pt idx="104">
                  <c:v>115</c:v>
                </c:pt>
                <c:pt idx="105">
                  <c:v>98</c:v>
                </c:pt>
                <c:pt idx="106">
                  <c:v>43</c:v>
                </c:pt>
                <c:pt idx="107">
                  <c:v>5</c:v>
                </c:pt>
                <c:pt idx="108">
                  <c:v>1</c:v>
                </c:pt>
                <c:pt idx="109">
                  <c:v>1</c:v>
                </c:pt>
                <c:pt idx="110">
                  <c:v>1</c:v>
                </c:pt>
                <c:pt idx="111">
                  <c:v>7</c:v>
                </c:pt>
                <c:pt idx="112">
                  <c:v>62</c:v>
                </c:pt>
                <c:pt idx="113">
                  <c:v>48</c:v>
                </c:pt>
                <c:pt idx="114">
                  <c:v>85</c:v>
                </c:pt>
                <c:pt idx="115">
                  <c:v>36</c:v>
                </c:pt>
                <c:pt idx="116">
                  <c:v>10</c:v>
                </c:pt>
                <c:pt idx="117">
                  <c:v>0</c:v>
                </c:pt>
                <c:pt idx="118">
                  <c:v>0</c:v>
                </c:pt>
                <c:pt idx="119">
                  <c:v>4</c:v>
                </c:pt>
                <c:pt idx="120">
                  <c:v>132</c:v>
                </c:pt>
                <c:pt idx="121">
                  <c:v>18</c:v>
                </c:pt>
                <c:pt idx="122">
                  <c:v>3</c:v>
                </c:pt>
                <c:pt idx="123">
                  <c:v>1</c:v>
                </c:pt>
                <c:pt idx="124">
                  <c:v>11</c:v>
                </c:pt>
                <c:pt idx="125">
                  <c:v>13</c:v>
                </c:pt>
                <c:pt idx="126">
                  <c:v>1</c:v>
                </c:pt>
                <c:pt idx="127">
                  <c:v>6</c:v>
                </c:pt>
              </c:numCache>
            </c:numRef>
          </c:val>
          <c:smooth val="0"/>
          <c:extLst>
            <c:ext xmlns:c16="http://schemas.microsoft.com/office/drawing/2014/chart" uri="{C3380CC4-5D6E-409C-BE32-E72D297353CC}">
              <c16:uniqueId val="{00000002-CFE8-4ED4-958E-A613FAEE4843}"/>
            </c:ext>
          </c:extLst>
        </c:ser>
        <c:dLbls>
          <c:showLegendKey val="0"/>
          <c:showVal val="0"/>
          <c:showCatName val="0"/>
          <c:showSerName val="0"/>
          <c:showPercent val="0"/>
          <c:showBubbleSize val="0"/>
        </c:dLbls>
        <c:smooth val="0"/>
        <c:axId val="699690288"/>
        <c:axId val="699690944"/>
      </c:lineChart>
      <c:catAx>
        <c:axId val="699690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9690944"/>
        <c:crosses val="autoZero"/>
        <c:auto val="1"/>
        <c:lblAlgn val="ctr"/>
        <c:lblOffset val="100"/>
        <c:noMultiLvlLbl val="0"/>
      </c:catAx>
      <c:valAx>
        <c:axId val="69969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96902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ja-JP" altLang="en-US" sz="2000" dirty="0"/>
              <a:t>画　の</a:t>
            </a:r>
            <a:r>
              <a:rPr lang="en-US" altLang="ja-JP" sz="2000" dirty="0"/>
              <a:t>SIFT</a:t>
            </a:r>
            <a:r>
              <a:rPr lang="ja-JP" altLang="en-US" sz="2000" dirty="0"/>
              <a:t>特徴</a:t>
            </a:r>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Sheet2!$L$1</c:f>
              <c:strCache>
                <c:ptCount val="1"/>
                <c:pt idx="0">
                  <c:v>book1</c:v>
                </c:pt>
              </c:strCache>
            </c:strRef>
          </c:tx>
          <c:spPr>
            <a:ln w="28575" cap="rnd">
              <a:solidFill>
                <a:schemeClr val="accent1"/>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Sheet2!$L$2:$L$129</c:f>
              <c:numCache>
                <c:formatCode>General</c:formatCode>
                <c:ptCount val="128"/>
                <c:pt idx="0">
                  <c:v>41</c:v>
                </c:pt>
                <c:pt idx="1">
                  <c:v>9</c:v>
                </c:pt>
                <c:pt idx="2">
                  <c:v>13</c:v>
                </c:pt>
                <c:pt idx="3">
                  <c:v>25</c:v>
                </c:pt>
                <c:pt idx="4">
                  <c:v>28</c:v>
                </c:pt>
                <c:pt idx="5">
                  <c:v>9</c:v>
                </c:pt>
                <c:pt idx="6">
                  <c:v>5</c:v>
                </c:pt>
                <c:pt idx="7">
                  <c:v>4</c:v>
                </c:pt>
                <c:pt idx="8">
                  <c:v>9</c:v>
                </c:pt>
                <c:pt idx="9">
                  <c:v>9</c:v>
                </c:pt>
                <c:pt idx="10">
                  <c:v>10</c:v>
                </c:pt>
                <c:pt idx="11">
                  <c:v>66</c:v>
                </c:pt>
                <c:pt idx="12">
                  <c:v>134</c:v>
                </c:pt>
                <c:pt idx="13">
                  <c:v>66</c:v>
                </c:pt>
                <c:pt idx="14">
                  <c:v>14</c:v>
                </c:pt>
                <c:pt idx="15">
                  <c:v>13</c:v>
                </c:pt>
                <c:pt idx="16">
                  <c:v>134</c:v>
                </c:pt>
                <c:pt idx="17">
                  <c:v>37</c:v>
                </c:pt>
                <c:pt idx="18">
                  <c:v>8</c:v>
                </c:pt>
                <c:pt idx="19">
                  <c:v>19</c:v>
                </c:pt>
                <c:pt idx="20">
                  <c:v>30</c:v>
                </c:pt>
                <c:pt idx="21">
                  <c:v>20</c:v>
                </c:pt>
                <c:pt idx="22">
                  <c:v>10</c:v>
                </c:pt>
                <c:pt idx="23">
                  <c:v>87</c:v>
                </c:pt>
                <c:pt idx="24">
                  <c:v>78</c:v>
                </c:pt>
                <c:pt idx="25">
                  <c:v>5</c:v>
                </c:pt>
                <c:pt idx="26">
                  <c:v>0</c:v>
                </c:pt>
                <c:pt idx="27">
                  <c:v>2</c:v>
                </c:pt>
                <c:pt idx="28">
                  <c:v>0</c:v>
                </c:pt>
                <c:pt idx="29">
                  <c:v>0</c:v>
                </c:pt>
                <c:pt idx="30">
                  <c:v>0</c:v>
                </c:pt>
                <c:pt idx="31">
                  <c:v>9</c:v>
                </c:pt>
                <c:pt idx="32">
                  <c:v>22</c:v>
                </c:pt>
                <c:pt idx="33">
                  <c:v>31</c:v>
                </c:pt>
                <c:pt idx="34">
                  <c:v>25</c:v>
                </c:pt>
                <c:pt idx="35">
                  <c:v>34</c:v>
                </c:pt>
                <c:pt idx="36">
                  <c:v>26</c:v>
                </c:pt>
                <c:pt idx="37">
                  <c:v>36</c:v>
                </c:pt>
                <c:pt idx="38">
                  <c:v>34</c:v>
                </c:pt>
                <c:pt idx="39">
                  <c:v>14</c:v>
                </c:pt>
                <c:pt idx="40">
                  <c:v>23</c:v>
                </c:pt>
                <c:pt idx="41">
                  <c:v>37</c:v>
                </c:pt>
                <c:pt idx="42">
                  <c:v>22</c:v>
                </c:pt>
                <c:pt idx="43">
                  <c:v>132</c:v>
                </c:pt>
                <c:pt idx="44">
                  <c:v>134</c:v>
                </c:pt>
                <c:pt idx="45">
                  <c:v>74</c:v>
                </c:pt>
                <c:pt idx="46">
                  <c:v>27</c:v>
                </c:pt>
                <c:pt idx="47">
                  <c:v>16</c:v>
                </c:pt>
                <c:pt idx="48">
                  <c:v>134</c:v>
                </c:pt>
                <c:pt idx="49">
                  <c:v>77</c:v>
                </c:pt>
                <c:pt idx="50">
                  <c:v>13</c:v>
                </c:pt>
                <c:pt idx="51">
                  <c:v>28</c:v>
                </c:pt>
                <c:pt idx="52">
                  <c:v>20</c:v>
                </c:pt>
                <c:pt idx="53">
                  <c:v>15</c:v>
                </c:pt>
                <c:pt idx="54">
                  <c:v>14</c:v>
                </c:pt>
                <c:pt idx="55">
                  <c:v>69</c:v>
                </c:pt>
                <c:pt idx="56">
                  <c:v>79</c:v>
                </c:pt>
                <c:pt idx="57">
                  <c:v>10</c:v>
                </c:pt>
                <c:pt idx="58">
                  <c:v>1</c:v>
                </c:pt>
                <c:pt idx="59">
                  <c:v>4</c:v>
                </c:pt>
                <c:pt idx="60">
                  <c:v>4</c:v>
                </c:pt>
                <c:pt idx="61">
                  <c:v>0</c:v>
                </c:pt>
                <c:pt idx="62">
                  <c:v>0</c:v>
                </c:pt>
                <c:pt idx="63">
                  <c:v>6</c:v>
                </c:pt>
                <c:pt idx="64">
                  <c:v>3</c:v>
                </c:pt>
                <c:pt idx="65">
                  <c:v>1</c:v>
                </c:pt>
                <c:pt idx="66">
                  <c:v>0</c:v>
                </c:pt>
                <c:pt idx="67">
                  <c:v>1</c:v>
                </c:pt>
                <c:pt idx="68">
                  <c:v>6</c:v>
                </c:pt>
                <c:pt idx="69">
                  <c:v>57</c:v>
                </c:pt>
                <c:pt idx="70">
                  <c:v>97</c:v>
                </c:pt>
                <c:pt idx="71">
                  <c:v>15</c:v>
                </c:pt>
                <c:pt idx="72">
                  <c:v>7</c:v>
                </c:pt>
                <c:pt idx="73">
                  <c:v>2</c:v>
                </c:pt>
                <c:pt idx="74">
                  <c:v>1</c:v>
                </c:pt>
                <c:pt idx="75">
                  <c:v>8</c:v>
                </c:pt>
                <c:pt idx="76">
                  <c:v>47</c:v>
                </c:pt>
                <c:pt idx="77">
                  <c:v>134</c:v>
                </c:pt>
                <c:pt idx="78">
                  <c:v>134</c:v>
                </c:pt>
                <c:pt idx="79">
                  <c:v>26</c:v>
                </c:pt>
                <c:pt idx="80">
                  <c:v>130</c:v>
                </c:pt>
                <c:pt idx="81">
                  <c:v>5</c:v>
                </c:pt>
                <c:pt idx="82">
                  <c:v>0</c:v>
                </c:pt>
                <c:pt idx="83">
                  <c:v>2</c:v>
                </c:pt>
                <c:pt idx="84">
                  <c:v>6</c:v>
                </c:pt>
                <c:pt idx="85">
                  <c:v>33</c:v>
                </c:pt>
                <c:pt idx="86">
                  <c:v>125</c:v>
                </c:pt>
                <c:pt idx="87">
                  <c:v>134</c:v>
                </c:pt>
                <c:pt idx="88">
                  <c:v>37</c:v>
                </c:pt>
                <c:pt idx="89">
                  <c:v>2</c:v>
                </c:pt>
                <c:pt idx="90">
                  <c:v>0</c:v>
                </c:pt>
                <c:pt idx="91">
                  <c:v>2</c:v>
                </c:pt>
                <c:pt idx="92">
                  <c:v>11</c:v>
                </c:pt>
                <c:pt idx="93">
                  <c:v>0</c:v>
                </c:pt>
                <c:pt idx="94">
                  <c:v>1</c:v>
                </c:pt>
                <c:pt idx="95">
                  <c:v>18</c:v>
                </c:pt>
                <c:pt idx="96">
                  <c:v>3</c:v>
                </c:pt>
                <c:pt idx="97">
                  <c:v>0</c:v>
                </c:pt>
                <c:pt idx="98">
                  <c:v>0</c:v>
                </c:pt>
                <c:pt idx="99">
                  <c:v>0</c:v>
                </c:pt>
                <c:pt idx="100">
                  <c:v>0</c:v>
                </c:pt>
                <c:pt idx="101">
                  <c:v>4</c:v>
                </c:pt>
                <c:pt idx="102">
                  <c:v>5</c:v>
                </c:pt>
                <c:pt idx="103">
                  <c:v>2</c:v>
                </c:pt>
                <c:pt idx="104">
                  <c:v>0</c:v>
                </c:pt>
                <c:pt idx="105">
                  <c:v>0</c:v>
                </c:pt>
                <c:pt idx="106">
                  <c:v>0</c:v>
                </c:pt>
                <c:pt idx="107">
                  <c:v>0</c:v>
                </c:pt>
                <c:pt idx="108">
                  <c:v>0</c:v>
                </c:pt>
                <c:pt idx="109">
                  <c:v>16</c:v>
                </c:pt>
                <c:pt idx="110">
                  <c:v>32</c:v>
                </c:pt>
                <c:pt idx="111">
                  <c:v>2</c:v>
                </c:pt>
                <c:pt idx="112">
                  <c:v>1</c:v>
                </c:pt>
                <c:pt idx="113">
                  <c:v>0</c:v>
                </c:pt>
                <c:pt idx="114">
                  <c:v>0</c:v>
                </c:pt>
                <c:pt idx="115">
                  <c:v>1</c:v>
                </c:pt>
                <c:pt idx="116">
                  <c:v>0</c:v>
                </c:pt>
                <c:pt idx="117">
                  <c:v>3</c:v>
                </c:pt>
                <c:pt idx="118">
                  <c:v>33</c:v>
                </c:pt>
                <c:pt idx="119">
                  <c:v>18</c:v>
                </c:pt>
                <c:pt idx="120">
                  <c:v>1</c:v>
                </c:pt>
                <c:pt idx="121">
                  <c:v>1</c:v>
                </c:pt>
                <c:pt idx="122">
                  <c:v>0</c:v>
                </c:pt>
                <c:pt idx="123">
                  <c:v>2</c:v>
                </c:pt>
                <c:pt idx="124">
                  <c:v>8</c:v>
                </c:pt>
                <c:pt idx="125">
                  <c:v>0</c:v>
                </c:pt>
                <c:pt idx="126">
                  <c:v>0</c:v>
                </c:pt>
                <c:pt idx="127">
                  <c:v>3</c:v>
                </c:pt>
              </c:numCache>
            </c:numRef>
          </c:val>
          <c:smooth val="0"/>
          <c:extLst>
            <c:ext xmlns:c16="http://schemas.microsoft.com/office/drawing/2014/chart" uri="{C3380CC4-5D6E-409C-BE32-E72D297353CC}">
              <c16:uniqueId val="{00000000-6ED3-4692-82E8-F68474FEF459}"/>
            </c:ext>
          </c:extLst>
        </c:ser>
        <c:ser>
          <c:idx val="1"/>
          <c:order val="1"/>
          <c:tx>
            <c:strRef>
              <c:f>Sheet2!$M$1</c:f>
              <c:strCache>
                <c:ptCount val="1"/>
                <c:pt idx="0">
                  <c:v>book3</c:v>
                </c:pt>
              </c:strCache>
            </c:strRef>
          </c:tx>
          <c:spPr>
            <a:ln w="28575" cap="rnd">
              <a:solidFill>
                <a:schemeClr val="accent2"/>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Sheet2!$M$2:$M$129</c:f>
              <c:numCache>
                <c:formatCode>General</c:formatCode>
                <c:ptCount val="128"/>
                <c:pt idx="0">
                  <c:v>18</c:v>
                </c:pt>
                <c:pt idx="1">
                  <c:v>23</c:v>
                </c:pt>
                <c:pt idx="2">
                  <c:v>10</c:v>
                </c:pt>
                <c:pt idx="3">
                  <c:v>23</c:v>
                </c:pt>
                <c:pt idx="4">
                  <c:v>45</c:v>
                </c:pt>
                <c:pt idx="5">
                  <c:v>15</c:v>
                </c:pt>
                <c:pt idx="6">
                  <c:v>11</c:v>
                </c:pt>
                <c:pt idx="7">
                  <c:v>27</c:v>
                </c:pt>
                <c:pt idx="8">
                  <c:v>18</c:v>
                </c:pt>
                <c:pt idx="9">
                  <c:v>21</c:v>
                </c:pt>
                <c:pt idx="10">
                  <c:v>16</c:v>
                </c:pt>
                <c:pt idx="11">
                  <c:v>95</c:v>
                </c:pt>
                <c:pt idx="12">
                  <c:v>133</c:v>
                </c:pt>
                <c:pt idx="13">
                  <c:v>65</c:v>
                </c:pt>
                <c:pt idx="14">
                  <c:v>13</c:v>
                </c:pt>
                <c:pt idx="15">
                  <c:v>23</c:v>
                </c:pt>
                <c:pt idx="16">
                  <c:v>133</c:v>
                </c:pt>
                <c:pt idx="17">
                  <c:v>73</c:v>
                </c:pt>
                <c:pt idx="18">
                  <c:v>16</c:v>
                </c:pt>
                <c:pt idx="19">
                  <c:v>19</c:v>
                </c:pt>
                <c:pt idx="20">
                  <c:v>15</c:v>
                </c:pt>
                <c:pt idx="21">
                  <c:v>15</c:v>
                </c:pt>
                <c:pt idx="22">
                  <c:v>12</c:v>
                </c:pt>
                <c:pt idx="23">
                  <c:v>70</c:v>
                </c:pt>
                <c:pt idx="24">
                  <c:v>59</c:v>
                </c:pt>
                <c:pt idx="25">
                  <c:v>5</c:v>
                </c:pt>
                <c:pt idx="26">
                  <c:v>0</c:v>
                </c:pt>
                <c:pt idx="27">
                  <c:v>1</c:v>
                </c:pt>
                <c:pt idx="28">
                  <c:v>1</c:v>
                </c:pt>
                <c:pt idx="29">
                  <c:v>0</c:v>
                </c:pt>
                <c:pt idx="30">
                  <c:v>0</c:v>
                </c:pt>
                <c:pt idx="31">
                  <c:v>7</c:v>
                </c:pt>
                <c:pt idx="32">
                  <c:v>48</c:v>
                </c:pt>
                <c:pt idx="33">
                  <c:v>62</c:v>
                </c:pt>
                <c:pt idx="34">
                  <c:v>15</c:v>
                </c:pt>
                <c:pt idx="35">
                  <c:v>26</c:v>
                </c:pt>
                <c:pt idx="36">
                  <c:v>45</c:v>
                </c:pt>
                <c:pt idx="37">
                  <c:v>25</c:v>
                </c:pt>
                <c:pt idx="38">
                  <c:v>31</c:v>
                </c:pt>
                <c:pt idx="39">
                  <c:v>40</c:v>
                </c:pt>
                <c:pt idx="40">
                  <c:v>25</c:v>
                </c:pt>
                <c:pt idx="41">
                  <c:v>26</c:v>
                </c:pt>
                <c:pt idx="42">
                  <c:v>17</c:v>
                </c:pt>
                <c:pt idx="43">
                  <c:v>97</c:v>
                </c:pt>
                <c:pt idx="44">
                  <c:v>133</c:v>
                </c:pt>
                <c:pt idx="45">
                  <c:v>98</c:v>
                </c:pt>
                <c:pt idx="46">
                  <c:v>26</c:v>
                </c:pt>
                <c:pt idx="47">
                  <c:v>25</c:v>
                </c:pt>
                <c:pt idx="48">
                  <c:v>133</c:v>
                </c:pt>
                <c:pt idx="49">
                  <c:v>71</c:v>
                </c:pt>
                <c:pt idx="50">
                  <c:v>13</c:v>
                </c:pt>
                <c:pt idx="51">
                  <c:v>16</c:v>
                </c:pt>
                <c:pt idx="52">
                  <c:v>13</c:v>
                </c:pt>
                <c:pt idx="53">
                  <c:v>19</c:v>
                </c:pt>
                <c:pt idx="54">
                  <c:v>23</c:v>
                </c:pt>
                <c:pt idx="55">
                  <c:v>91</c:v>
                </c:pt>
                <c:pt idx="56">
                  <c:v>62</c:v>
                </c:pt>
                <c:pt idx="57">
                  <c:v>4</c:v>
                </c:pt>
                <c:pt idx="58">
                  <c:v>0</c:v>
                </c:pt>
                <c:pt idx="59">
                  <c:v>2</c:v>
                </c:pt>
                <c:pt idx="60">
                  <c:v>1</c:v>
                </c:pt>
                <c:pt idx="61">
                  <c:v>0</c:v>
                </c:pt>
                <c:pt idx="62">
                  <c:v>0</c:v>
                </c:pt>
                <c:pt idx="63">
                  <c:v>7</c:v>
                </c:pt>
                <c:pt idx="64">
                  <c:v>10</c:v>
                </c:pt>
                <c:pt idx="65">
                  <c:v>4</c:v>
                </c:pt>
                <c:pt idx="66">
                  <c:v>0</c:v>
                </c:pt>
                <c:pt idx="67">
                  <c:v>1</c:v>
                </c:pt>
                <c:pt idx="68">
                  <c:v>12</c:v>
                </c:pt>
                <c:pt idx="69">
                  <c:v>43</c:v>
                </c:pt>
                <c:pt idx="70">
                  <c:v>87</c:v>
                </c:pt>
                <c:pt idx="71">
                  <c:v>33</c:v>
                </c:pt>
                <c:pt idx="72">
                  <c:v>8</c:v>
                </c:pt>
                <c:pt idx="73">
                  <c:v>4</c:v>
                </c:pt>
                <c:pt idx="74">
                  <c:v>2</c:v>
                </c:pt>
                <c:pt idx="75">
                  <c:v>13</c:v>
                </c:pt>
                <c:pt idx="76">
                  <c:v>66</c:v>
                </c:pt>
                <c:pt idx="77">
                  <c:v>133</c:v>
                </c:pt>
                <c:pt idx="78">
                  <c:v>133</c:v>
                </c:pt>
                <c:pt idx="79">
                  <c:v>23</c:v>
                </c:pt>
                <c:pt idx="80">
                  <c:v>119</c:v>
                </c:pt>
                <c:pt idx="81">
                  <c:v>12</c:v>
                </c:pt>
                <c:pt idx="82">
                  <c:v>2</c:v>
                </c:pt>
                <c:pt idx="83">
                  <c:v>3</c:v>
                </c:pt>
                <c:pt idx="84">
                  <c:v>4</c:v>
                </c:pt>
                <c:pt idx="85">
                  <c:v>28</c:v>
                </c:pt>
                <c:pt idx="86">
                  <c:v>133</c:v>
                </c:pt>
                <c:pt idx="87">
                  <c:v>133</c:v>
                </c:pt>
                <c:pt idx="88">
                  <c:v>28</c:v>
                </c:pt>
                <c:pt idx="89">
                  <c:v>1</c:v>
                </c:pt>
                <c:pt idx="90">
                  <c:v>0</c:v>
                </c:pt>
                <c:pt idx="91">
                  <c:v>1</c:v>
                </c:pt>
                <c:pt idx="92">
                  <c:v>1</c:v>
                </c:pt>
                <c:pt idx="93">
                  <c:v>0</c:v>
                </c:pt>
                <c:pt idx="94">
                  <c:v>1</c:v>
                </c:pt>
                <c:pt idx="95">
                  <c:v>14</c:v>
                </c:pt>
                <c:pt idx="96">
                  <c:v>0</c:v>
                </c:pt>
                <c:pt idx="97">
                  <c:v>0</c:v>
                </c:pt>
                <c:pt idx="98">
                  <c:v>0</c:v>
                </c:pt>
                <c:pt idx="99">
                  <c:v>0</c:v>
                </c:pt>
                <c:pt idx="100">
                  <c:v>1</c:v>
                </c:pt>
                <c:pt idx="101">
                  <c:v>2</c:v>
                </c:pt>
                <c:pt idx="102">
                  <c:v>4</c:v>
                </c:pt>
                <c:pt idx="103">
                  <c:v>1</c:v>
                </c:pt>
                <c:pt idx="104">
                  <c:v>0</c:v>
                </c:pt>
                <c:pt idx="105">
                  <c:v>0</c:v>
                </c:pt>
                <c:pt idx="106">
                  <c:v>0</c:v>
                </c:pt>
                <c:pt idx="107">
                  <c:v>1</c:v>
                </c:pt>
                <c:pt idx="108">
                  <c:v>2</c:v>
                </c:pt>
                <c:pt idx="109">
                  <c:v>12</c:v>
                </c:pt>
                <c:pt idx="110">
                  <c:v>24</c:v>
                </c:pt>
                <c:pt idx="111">
                  <c:v>1</c:v>
                </c:pt>
                <c:pt idx="112">
                  <c:v>0</c:v>
                </c:pt>
                <c:pt idx="113">
                  <c:v>0</c:v>
                </c:pt>
                <c:pt idx="114">
                  <c:v>0</c:v>
                </c:pt>
                <c:pt idx="115">
                  <c:v>2</c:v>
                </c:pt>
                <c:pt idx="116">
                  <c:v>6</c:v>
                </c:pt>
                <c:pt idx="117">
                  <c:v>4</c:v>
                </c:pt>
                <c:pt idx="118">
                  <c:v>25</c:v>
                </c:pt>
                <c:pt idx="119">
                  <c:v>8</c:v>
                </c:pt>
                <c:pt idx="120">
                  <c:v>0</c:v>
                </c:pt>
                <c:pt idx="121">
                  <c:v>0</c:v>
                </c:pt>
                <c:pt idx="122">
                  <c:v>0</c:v>
                </c:pt>
                <c:pt idx="123">
                  <c:v>0</c:v>
                </c:pt>
                <c:pt idx="124">
                  <c:v>2</c:v>
                </c:pt>
                <c:pt idx="125">
                  <c:v>0</c:v>
                </c:pt>
                <c:pt idx="126">
                  <c:v>0</c:v>
                </c:pt>
                <c:pt idx="127">
                  <c:v>1</c:v>
                </c:pt>
              </c:numCache>
            </c:numRef>
          </c:val>
          <c:smooth val="0"/>
          <c:extLst>
            <c:ext xmlns:c16="http://schemas.microsoft.com/office/drawing/2014/chart" uri="{C3380CC4-5D6E-409C-BE32-E72D297353CC}">
              <c16:uniqueId val="{00000001-6ED3-4692-82E8-F68474FEF459}"/>
            </c:ext>
          </c:extLst>
        </c:ser>
        <c:ser>
          <c:idx val="2"/>
          <c:order val="2"/>
          <c:tx>
            <c:strRef>
              <c:f>Sheet2!$N$1</c:f>
              <c:strCache>
                <c:ptCount val="1"/>
                <c:pt idx="0">
                  <c:v>book4</c:v>
                </c:pt>
              </c:strCache>
            </c:strRef>
          </c:tx>
          <c:spPr>
            <a:ln w="28575" cap="rnd">
              <a:solidFill>
                <a:schemeClr val="accent3"/>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Sheet2!$N$2:$N$129</c:f>
              <c:numCache>
                <c:formatCode>General</c:formatCode>
                <c:ptCount val="128"/>
                <c:pt idx="0">
                  <c:v>11</c:v>
                </c:pt>
                <c:pt idx="1">
                  <c:v>8</c:v>
                </c:pt>
                <c:pt idx="2">
                  <c:v>3</c:v>
                </c:pt>
                <c:pt idx="3">
                  <c:v>17</c:v>
                </c:pt>
                <c:pt idx="4">
                  <c:v>56</c:v>
                </c:pt>
                <c:pt idx="5">
                  <c:v>19</c:v>
                </c:pt>
                <c:pt idx="6">
                  <c:v>5</c:v>
                </c:pt>
                <c:pt idx="7">
                  <c:v>16</c:v>
                </c:pt>
                <c:pt idx="8">
                  <c:v>26</c:v>
                </c:pt>
                <c:pt idx="9">
                  <c:v>15</c:v>
                </c:pt>
                <c:pt idx="10">
                  <c:v>10</c:v>
                </c:pt>
                <c:pt idx="11">
                  <c:v>73</c:v>
                </c:pt>
                <c:pt idx="12">
                  <c:v>141</c:v>
                </c:pt>
                <c:pt idx="13">
                  <c:v>51</c:v>
                </c:pt>
                <c:pt idx="14">
                  <c:v>7</c:v>
                </c:pt>
                <c:pt idx="15">
                  <c:v>20</c:v>
                </c:pt>
                <c:pt idx="16">
                  <c:v>141</c:v>
                </c:pt>
                <c:pt idx="17">
                  <c:v>55</c:v>
                </c:pt>
                <c:pt idx="18">
                  <c:v>9</c:v>
                </c:pt>
                <c:pt idx="19">
                  <c:v>14</c:v>
                </c:pt>
                <c:pt idx="20">
                  <c:v>16</c:v>
                </c:pt>
                <c:pt idx="21">
                  <c:v>10</c:v>
                </c:pt>
                <c:pt idx="22">
                  <c:v>5</c:v>
                </c:pt>
                <c:pt idx="23">
                  <c:v>52</c:v>
                </c:pt>
                <c:pt idx="24">
                  <c:v>59</c:v>
                </c:pt>
                <c:pt idx="25">
                  <c:v>4</c:v>
                </c:pt>
                <c:pt idx="26">
                  <c:v>0</c:v>
                </c:pt>
                <c:pt idx="27">
                  <c:v>0</c:v>
                </c:pt>
                <c:pt idx="28">
                  <c:v>1</c:v>
                </c:pt>
                <c:pt idx="29">
                  <c:v>0</c:v>
                </c:pt>
                <c:pt idx="30">
                  <c:v>0</c:v>
                </c:pt>
                <c:pt idx="31">
                  <c:v>5</c:v>
                </c:pt>
                <c:pt idx="32">
                  <c:v>25</c:v>
                </c:pt>
                <c:pt idx="33">
                  <c:v>51</c:v>
                </c:pt>
                <c:pt idx="34">
                  <c:v>17</c:v>
                </c:pt>
                <c:pt idx="35">
                  <c:v>41</c:v>
                </c:pt>
                <c:pt idx="36">
                  <c:v>53</c:v>
                </c:pt>
                <c:pt idx="37">
                  <c:v>19</c:v>
                </c:pt>
                <c:pt idx="38">
                  <c:v>14</c:v>
                </c:pt>
                <c:pt idx="39">
                  <c:v>24</c:v>
                </c:pt>
                <c:pt idx="40">
                  <c:v>33</c:v>
                </c:pt>
                <c:pt idx="41">
                  <c:v>27</c:v>
                </c:pt>
                <c:pt idx="42">
                  <c:v>12</c:v>
                </c:pt>
                <c:pt idx="43">
                  <c:v>91</c:v>
                </c:pt>
                <c:pt idx="44">
                  <c:v>141</c:v>
                </c:pt>
                <c:pt idx="45">
                  <c:v>84</c:v>
                </c:pt>
                <c:pt idx="46">
                  <c:v>20</c:v>
                </c:pt>
                <c:pt idx="47">
                  <c:v>25</c:v>
                </c:pt>
                <c:pt idx="48">
                  <c:v>141</c:v>
                </c:pt>
                <c:pt idx="49">
                  <c:v>66</c:v>
                </c:pt>
                <c:pt idx="50">
                  <c:v>8</c:v>
                </c:pt>
                <c:pt idx="51">
                  <c:v>15</c:v>
                </c:pt>
                <c:pt idx="52">
                  <c:v>15</c:v>
                </c:pt>
                <c:pt idx="53">
                  <c:v>13</c:v>
                </c:pt>
                <c:pt idx="54">
                  <c:v>14</c:v>
                </c:pt>
                <c:pt idx="55">
                  <c:v>76</c:v>
                </c:pt>
                <c:pt idx="56">
                  <c:v>71</c:v>
                </c:pt>
                <c:pt idx="57">
                  <c:v>3</c:v>
                </c:pt>
                <c:pt idx="58">
                  <c:v>0</c:v>
                </c:pt>
                <c:pt idx="59">
                  <c:v>1</c:v>
                </c:pt>
                <c:pt idx="60">
                  <c:v>2</c:v>
                </c:pt>
                <c:pt idx="61">
                  <c:v>0</c:v>
                </c:pt>
                <c:pt idx="62">
                  <c:v>0</c:v>
                </c:pt>
                <c:pt idx="63">
                  <c:v>7</c:v>
                </c:pt>
                <c:pt idx="64">
                  <c:v>9</c:v>
                </c:pt>
                <c:pt idx="65">
                  <c:v>8</c:v>
                </c:pt>
                <c:pt idx="66">
                  <c:v>1</c:v>
                </c:pt>
                <c:pt idx="67">
                  <c:v>3</c:v>
                </c:pt>
                <c:pt idx="68">
                  <c:v>17</c:v>
                </c:pt>
                <c:pt idx="69">
                  <c:v>50</c:v>
                </c:pt>
                <c:pt idx="70">
                  <c:v>107</c:v>
                </c:pt>
                <c:pt idx="71">
                  <c:v>41</c:v>
                </c:pt>
                <c:pt idx="72">
                  <c:v>10</c:v>
                </c:pt>
                <c:pt idx="73">
                  <c:v>4</c:v>
                </c:pt>
                <c:pt idx="74">
                  <c:v>1</c:v>
                </c:pt>
                <c:pt idx="75">
                  <c:v>12</c:v>
                </c:pt>
                <c:pt idx="76">
                  <c:v>58</c:v>
                </c:pt>
                <c:pt idx="77">
                  <c:v>141</c:v>
                </c:pt>
                <c:pt idx="78">
                  <c:v>141</c:v>
                </c:pt>
                <c:pt idx="79">
                  <c:v>38</c:v>
                </c:pt>
                <c:pt idx="80">
                  <c:v>119</c:v>
                </c:pt>
                <c:pt idx="81">
                  <c:v>7</c:v>
                </c:pt>
                <c:pt idx="82">
                  <c:v>1</c:v>
                </c:pt>
                <c:pt idx="83">
                  <c:v>2</c:v>
                </c:pt>
                <c:pt idx="84">
                  <c:v>4</c:v>
                </c:pt>
                <c:pt idx="85">
                  <c:v>21</c:v>
                </c:pt>
                <c:pt idx="86">
                  <c:v>126</c:v>
                </c:pt>
                <c:pt idx="87">
                  <c:v>141</c:v>
                </c:pt>
                <c:pt idx="88">
                  <c:v>30</c:v>
                </c:pt>
                <c:pt idx="89">
                  <c:v>0</c:v>
                </c:pt>
                <c:pt idx="90">
                  <c:v>0</c:v>
                </c:pt>
                <c:pt idx="91">
                  <c:v>0</c:v>
                </c:pt>
                <c:pt idx="92">
                  <c:v>2</c:v>
                </c:pt>
                <c:pt idx="93">
                  <c:v>0</c:v>
                </c:pt>
                <c:pt idx="94">
                  <c:v>1</c:v>
                </c:pt>
                <c:pt idx="95">
                  <c:v>19</c:v>
                </c:pt>
                <c:pt idx="96">
                  <c:v>0</c:v>
                </c:pt>
                <c:pt idx="97">
                  <c:v>0</c:v>
                </c:pt>
                <c:pt idx="98">
                  <c:v>0</c:v>
                </c:pt>
                <c:pt idx="99">
                  <c:v>0</c:v>
                </c:pt>
                <c:pt idx="100">
                  <c:v>0</c:v>
                </c:pt>
                <c:pt idx="101">
                  <c:v>4</c:v>
                </c:pt>
                <c:pt idx="102">
                  <c:v>16</c:v>
                </c:pt>
                <c:pt idx="103">
                  <c:v>2</c:v>
                </c:pt>
                <c:pt idx="104">
                  <c:v>0</c:v>
                </c:pt>
                <c:pt idx="105">
                  <c:v>0</c:v>
                </c:pt>
                <c:pt idx="106">
                  <c:v>0</c:v>
                </c:pt>
                <c:pt idx="107">
                  <c:v>0</c:v>
                </c:pt>
                <c:pt idx="108">
                  <c:v>0</c:v>
                </c:pt>
                <c:pt idx="109">
                  <c:v>14</c:v>
                </c:pt>
                <c:pt idx="110">
                  <c:v>39</c:v>
                </c:pt>
                <c:pt idx="111">
                  <c:v>2</c:v>
                </c:pt>
                <c:pt idx="112">
                  <c:v>0</c:v>
                </c:pt>
                <c:pt idx="113">
                  <c:v>0</c:v>
                </c:pt>
                <c:pt idx="114">
                  <c:v>0</c:v>
                </c:pt>
                <c:pt idx="115">
                  <c:v>0</c:v>
                </c:pt>
                <c:pt idx="116">
                  <c:v>1</c:v>
                </c:pt>
                <c:pt idx="117">
                  <c:v>3</c:v>
                </c:pt>
                <c:pt idx="118">
                  <c:v>29</c:v>
                </c:pt>
                <c:pt idx="119">
                  <c:v>14</c:v>
                </c:pt>
                <c:pt idx="120">
                  <c:v>0</c:v>
                </c:pt>
                <c:pt idx="121">
                  <c:v>0</c:v>
                </c:pt>
                <c:pt idx="122">
                  <c:v>0</c:v>
                </c:pt>
                <c:pt idx="123">
                  <c:v>0</c:v>
                </c:pt>
                <c:pt idx="124">
                  <c:v>2</c:v>
                </c:pt>
                <c:pt idx="125">
                  <c:v>1</c:v>
                </c:pt>
                <c:pt idx="126">
                  <c:v>1</c:v>
                </c:pt>
                <c:pt idx="127">
                  <c:v>2</c:v>
                </c:pt>
              </c:numCache>
            </c:numRef>
          </c:val>
          <c:smooth val="0"/>
          <c:extLst>
            <c:ext xmlns:c16="http://schemas.microsoft.com/office/drawing/2014/chart" uri="{C3380CC4-5D6E-409C-BE32-E72D297353CC}">
              <c16:uniqueId val="{00000002-6ED3-4692-82E8-F68474FEF459}"/>
            </c:ext>
          </c:extLst>
        </c:ser>
        <c:dLbls>
          <c:showLegendKey val="0"/>
          <c:showVal val="0"/>
          <c:showCatName val="0"/>
          <c:showSerName val="0"/>
          <c:showPercent val="0"/>
          <c:showBubbleSize val="0"/>
        </c:dLbls>
        <c:smooth val="0"/>
        <c:axId val="693756840"/>
        <c:axId val="693757496"/>
      </c:lineChart>
      <c:catAx>
        <c:axId val="693756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3757496"/>
        <c:crosses val="autoZero"/>
        <c:auto val="1"/>
        <c:lblAlgn val="ctr"/>
        <c:lblOffset val="100"/>
        <c:noMultiLvlLbl val="0"/>
      </c:catAx>
      <c:valAx>
        <c:axId val="693757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37568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ル　の</a:t>
            </a:r>
            <a:r>
              <a:rPr lang="en-US" altLang="ja-JP"/>
              <a:t>SIFT</a:t>
            </a:r>
            <a:r>
              <a:rPr lang="ja-JP" altLang="en-US"/>
              <a:t>特徴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Sheet2!$G$1</c:f>
              <c:strCache>
                <c:ptCount val="1"/>
                <c:pt idx="0">
                  <c:v>book1</c:v>
                </c:pt>
              </c:strCache>
            </c:strRef>
          </c:tx>
          <c:spPr>
            <a:ln w="28575" cap="rnd">
              <a:solidFill>
                <a:schemeClr val="accent1"/>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Sheet2!$G$2:$G$129</c:f>
              <c:numCache>
                <c:formatCode>General</c:formatCode>
                <c:ptCount val="128"/>
                <c:pt idx="0">
                  <c:v>116</c:v>
                </c:pt>
                <c:pt idx="1">
                  <c:v>2</c:v>
                </c:pt>
                <c:pt idx="2">
                  <c:v>0</c:v>
                </c:pt>
                <c:pt idx="3">
                  <c:v>0</c:v>
                </c:pt>
                <c:pt idx="4">
                  <c:v>0</c:v>
                </c:pt>
                <c:pt idx="5">
                  <c:v>0</c:v>
                </c:pt>
                <c:pt idx="6">
                  <c:v>9</c:v>
                </c:pt>
                <c:pt idx="7">
                  <c:v>72</c:v>
                </c:pt>
                <c:pt idx="8">
                  <c:v>28</c:v>
                </c:pt>
                <c:pt idx="9">
                  <c:v>2</c:v>
                </c:pt>
                <c:pt idx="10">
                  <c:v>13</c:v>
                </c:pt>
                <c:pt idx="11">
                  <c:v>15</c:v>
                </c:pt>
                <c:pt idx="12">
                  <c:v>0</c:v>
                </c:pt>
                <c:pt idx="13">
                  <c:v>0</c:v>
                </c:pt>
                <c:pt idx="14">
                  <c:v>58</c:v>
                </c:pt>
                <c:pt idx="15">
                  <c:v>84</c:v>
                </c:pt>
                <c:pt idx="16">
                  <c:v>10</c:v>
                </c:pt>
                <c:pt idx="17">
                  <c:v>24</c:v>
                </c:pt>
                <c:pt idx="18">
                  <c:v>21</c:v>
                </c:pt>
                <c:pt idx="19">
                  <c:v>6</c:v>
                </c:pt>
                <c:pt idx="20">
                  <c:v>0</c:v>
                </c:pt>
                <c:pt idx="21">
                  <c:v>0</c:v>
                </c:pt>
                <c:pt idx="22">
                  <c:v>13</c:v>
                </c:pt>
                <c:pt idx="23">
                  <c:v>36</c:v>
                </c:pt>
                <c:pt idx="24">
                  <c:v>2</c:v>
                </c:pt>
                <c:pt idx="25">
                  <c:v>5</c:v>
                </c:pt>
                <c:pt idx="26">
                  <c:v>0</c:v>
                </c:pt>
                <c:pt idx="27">
                  <c:v>0</c:v>
                </c:pt>
                <c:pt idx="28">
                  <c:v>0</c:v>
                </c:pt>
                <c:pt idx="29">
                  <c:v>2</c:v>
                </c:pt>
                <c:pt idx="30">
                  <c:v>17</c:v>
                </c:pt>
                <c:pt idx="31">
                  <c:v>3</c:v>
                </c:pt>
                <c:pt idx="32">
                  <c:v>116</c:v>
                </c:pt>
                <c:pt idx="33">
                  <c:v>4</c:v>
                </c:pt>
                <c:pt idx="34">
                  <c:v>1</c:v>
                </c:pt>
                <c:pt idx="35">
                  <c:v>4</c:v>
                </c:pt>
                <c:pt idx="36">
                  <c:v>3</c:v>
                </c:pt>
                <c:pt idx="37">
                  <c:v>0</c:v>
                </c:pt>
                <c:pt idx="38">
                  <c:v>0</c:v>
                </c:pt>
                <c:pt idx="39">
                  <c:v>22</c:v>
                </c:pt>
                <c:pt idx="40">
                  <c:v>54</c:v>
                </c:pt>
                <c:pt idx="41">
                  <c:v>14</c:v>
                </c:pt>
                <c:pt idx="42">
                  <c:v>45</c:v>
                </c:pt>
                <c:pt idx="43">
                  <c:v>116</c:v>
                </c:pt>
                <c:pt idx="44">
                  <c:v>53</c:v>
                </c:pt>
                <c:pt idx="45">
                  <c:v>9</c:v>
                </c:pt>
                <c:pt idx="46">
                  <c:v>3</c:v>
                </c:pt>
                <c:pt idx="47">
                  <c:v>8</c:v>
                </c:pt>
                <c:pt idx="48">
                  <c:v>100</c:v>
                </c:pt>
                <c:pt idx="49">
                  <c:v>116</c:v>
                </c:pt>
                <c:pt idx="50">
                  <c:v>70</c:v>
                </c:pt>
                <c:pt idx="51">
                  <c:v>45</c:v>
                </c:pt>
                <c:pt idx="52">
                  <c:v>7</c:v>
                </c:pt>
                <c:pt idx="53">
                  <c:v>3</c:v>
                </c:pt>
                <c:pt idx="54">
                  <c:v>2</c:v>
                </c:pt>
                <c:pt idx="55">
                  <c:v>10</c:v>
                </c:pt>
                <c:pt idx="56">
                  <c:v>23</c:v>
                </c:pt>
                <c:pt idx="57">
                  <c:v>34</c:v>
                </c:pt>
                <c:pt idx="58">
                  <c:v>45</c:v>
                </c:pt>
                <c:pt idx="59">
                  <c:v>4</c:v>
                </c:pt>
                <c:pt idx="60">
                  <c:v>0</c:v>
                </c:pt>
                <c:pt idx="61">
                  <c:v>0</c:v>
                </c:pt>
                <c:pt idx="62">
                  <c:v>1</c:v>
                </c:pt>
                <c:pt idx="63">
                  <c:v>0</c:v>
                </c:pt>
                <c:pt idx="64">
                  <c:v>104</c:v>
                </c:pt>
                <c:pt idx="65">
                  <c:v>0</c:v>
                </c:pt>
                <c:pt idx="66">
                  <c:v>0</c:v>
                </c:pt>
                <c:pt idx="67">
                  <c:v>3</c:v>
                </c:pt>
                <c:pt idx="68">
                  <c:v>7</c:v>
                </c:pt>
                <c:pt idx="69">
                  <c:v>4</c:v>
                </c:pt>
                <c:pt idx="70">
                  <c:v>1</c:v>
                </c:pt>
                <c:pt idx="71">
                  <c:v>116</c:v>
                </c:pt>
                <c:pt idx="72">
                  <c:v>24</c:v>
                </c:pt>
                <c:pt idx="73">
                  <c:v>6</c:v>
                </c:pt>
                <c:pt idx="74">
                  <c:v>9</c:v>
                </c:pt>
                <c:pt idx="75">
                  <c:v>45</c:v>
                </c:pt>
                <c:pt idx="76">
                  <c:v>92</c:v>
                </c:pt>
                <c:pt idx="77">
                  <c:v>95</c:v>
                </c:pt>
                <c:pt idx="78">
                  <c:v>30</c:v>
                </c:pt>
                <c:pt idx="79">
                  <c:v>26</c:v>
                </c:pt>
                <c:pt idx="80">
                  <c:v>88</c:v>
                </c:pt>
                <c:pt idx="81">
                  <c:v>25</c:v>
                </c:pt>
                <c:pt idx="82">
                  <c:v>23</c:v>
                </c:pt>
                <c:pt idx="83">
                  <c:v>50</c:v>
                </c:pt>
                <c:pt idx="84">
                  <c:v>51</c:v>
                </c:pt>
                <c:pt idx="85">
                  <c:v>26</c:v>
                </c:pt>
                <c:pt idx="86">
                  <c:v>44</c:v>
                </c:pt>
                <c:pt idx="87">
                  <c:v>72</c:v>
                </c:pt>
                <c:pt idx="88">
                  <c:v>28</c:v>
                </c:pt>
                <c:pt idx="89">
                  <c:v>62</c:v>
                </c:pt>
                <c:pt idx="90">
                  <c:v>116</c:v>
                </c:pt>
                <c:pt idx="91">
                  <c:v>98</c:v>
                </c:pt>
                <c:pt idx="92">
                  <c:v>45</c:v>
                </c:pt>
                <c:pt idx="93">
                  <c:v>2</c:v>
                </c:pt>
                <c:pt idx="94">
                  <c:v>1</c:v>
                </c:pt>
                <c:pt idx="95">
                  <c:v>4</c:v>
                </c:pt>
                <c:pt idx="96">
                  <c:v>48</c:v>
                </c:pt>
                <c:pt idx="97">
                  <c:v>0</c:v>
                </c:pt>
                <c:pt idx="98">
                  <c:v>0</c:v>
                </c:pt>
                <c:pt idx="99">
                  <c:v>10</c:v>
                </c:pt>
                <c:pt idx="100">
                  <c:v>21</c:v>
                </c:pt>
                <c:pt idx="101">
                  <c:v>3</c:v>
                </c:pt>
                <c:pt idx="102">
                  <c:v>0</c:v>
                </c:pt>
                <c:pt idx="103">
                  <c:v>59</c:v>
                </c:pt>
                <c:pt idx="104">
                  <c:v>10</c:v>
                </c:pt>
                <c:pt idx="105">
                  <c:v>30</c:v>
                </c:pt>
                <c:pt idx="106">
                  <c:v>32</c:v>
                </c:pt>
                <c:pt idx="107">
                  <c:v>83</c:v>
                </c:pt>
                <c:pt idx="108">
                  <c:v>75</c:v>
                </c:pt>
                <c:pt idx="109">
                  <c:v>27</c:v>
                </c:pt>
                <c:pt idx="110">
                  <c:v>10</c:v>
                </c:pt>
                <c:pt idx="111">
                  <c:v>10</c:v>
                </c:pt>
                <c:pt idx="112">
                  <c:v>31</c:v>
                </c:pt>
                <c:pt idx="113">
                  <c:v>67</c:v>
                </c:pt>
                <c:pt idx="114">
                  <c:v>17</c:v>
                </c:pt>
                <c:pt idx="115">
                  <c:v>23</c:v>
                </c:pt>
                <c:pt idx="116">
                  <c:v>102</c:v>
                </c:pt>
                <c:pt idx="117">
                  <c:v>25</c:v>
                </c:pt>
                <c:pt idx="118">
                  <c:v>14</c:v>
                </c:pt>
                <c:pt idx="119">
                  <c:v>19</c:v>
                </c:pt>
                <c:pt idx="120">
                  <c:v>41</c:v>
                </c:pt>
                <c:pt idx="121">
                  <c:v>13</c:v>
                </c:pt>
                <c:pt idx="122">
                  <c:v>13</c:v>
                </c:pt>
                <c:pt idx="123">
                  <c:v>30</c:v>
                </c:pt>
                <c:pt idx="124">
                  <c:v>113</c:v>
                </c:pt>
                <c:pt idx="125">
                  <c:v>51</c:v>
                </c:pt>
                <c:pt idx="126">
                  <c:v>23</c:v>
                </c:pt>
                <c:pt idx="127">
                  <c:v>51</c:v>
                </c:pt>
              </c:numCache>
            </c:numRef>
          </c:val>
          <c:smooth val="0"/>
          <c:extLst>
            <c:ext xmlns:c16="http://schemas.microsoft.com/office/drawing/2014/chart" uri="{C3380CC4-5D6E-409C-BE32-E72D297353CC}">
              <c16:uniqueId val="{00000000-0B15-4FA7-9D99-8D8C320F08A6}"/>
            </c:ext>
          </c:extLst>
        </c:ser>
        <c:ser>
          <c:idx val="1"/>
          <c:order val="1"/>
          <c:tx>
            <c:strRef>
              <c:f>Sheet2!$H$1</c:f>
              <c:strCache>
                <c:ptCount val="1"/>
                <c:pt idx="0">
                  <c:v>book3</c:v>
                </c:pt>
              </c:strCache>
            </c:strRef>
          </c:tx>
          <c:spPr>
            <a:ln w="28575" cap="rnd">
              <a:solidFill>
                <a:schemeClr val="accent2"/>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Sheet2!$H$2:$H$129</c:f>
              <c:numCache>
                <c:formatCode>General</c:formatCode>
                <c:ptCount val="128"/>
                <c:pt idx="0">
                  <c:v>11</c:v>
                </c:pt>
                <c:pt idx="1">
                  <c:v>60</c:v>
                </c:pt>
                <c:pt idx="2">
                  <c:v>89</c:v>
                </c:pt>
                <c:pt idx="3">
                  <c:v>33</c:v>
                </c:pt>
                <c:pt idx="4">
                  <c:v>19</c:v>
                </c:pt>
                <c:pt idx="5">
                  <c:v>7</c:v>
                </c:pt>
                <c:pt idx="6">
                  <c:v>6</c:v>
                </c:pt>
                <c:pt idx="7">
                  <c:v>7</c:v>
                </c:pt>
                <c:pt idx="8">
                  <c:v>30</c:v>
                </c:pt>
                <c:pt idx="9">
                  <c:v>114</c:v>
                </c:pt>
                <c:pt idx="10">
                  <c:v>60</c:v>
                </c:pt>
                <c:pt idx="11">
                  <c:v>3</c:v>
                </c:pt>
                <c:pt idx="12">
                  <c:v>0</c:v>
                </c:pt>
                <c:pt idx="13">
                  <c:v>3</c:v>
                </c:pt>
                <c:pt idx="14">
                  <c:v>5</c:v>
                </c:pt>
                <c:pt idx="15">
                  <c:v>6</c:v>
                </c:pt>
                <c:pt idx="16">
                  <c:v>2</c:v>
                </c:pt>
                <c:pt idx="17">
                  <c:v>34</c:v>
                </c:pt>
                <c:pt idx="18">
                  <c:v>24</c:v>
                </c:pt>
                <c:pt idx="19">
                  <c:v>0</c:v>
                </c:pt>
                <c:pt idx="20">
                  <c:v>0</c:v>
                </c:pt>
                <c:pt idx="21">
                  <c:v>15</c:v>
                </c:pt>
                <c:pt idx="22">
                  <c:v>11</c:v>
                </c:pt>
                <c:pt idx="23">
                  <c:v>0</c:v>
                </c:pt>
                <c:pt idx="24">
                  <c:v>1</c:v>
                </c:pt>
                <c:pt idx="25">
                  <c:v>2</c:v>
                </c:pt>
                <c:pt idx="26">
                  <c:v>0</c:v>
                </c:pt>
                <c:pt idx="27">
                  <c:v>3</c:v>
                </c:pt>
                <c:pt idx="28">
                  <c:v>9</c:v>
                </c:pt>
                <c:pt idx="29">
                  <c:v>24</c:v>
                </c:pt>
                <c:pt idx="30">
                  <c:v>5</c:v>
                </c:pt>
                <c:pt idx="31">
                  <c:v>0</c:v>
                </c:pt>
                <c:pt idx="32">
                  <c:v>11</c:v>
                </c:pt>
                <c:pt idx="33">
                  <c:v>30</c:v>
                </c:pt>
                <c:pt idx="34">
                  <c:v>32</c:v>
                </c:pt>
                <c:pt idx="35">
                  <c:v>18</c:v>
                </c:pt>
                <c:pt idx="36">
                  <c:v>44</c:v>
                </c:pt>
                <c:pt idx="37">
                  <c:v>55</c:v>
                </c:pt>
                <c:pt idx="38">
                  <c:v>101</c:v>
                </c:pt>
                <c:pt idx="39">
                  <c:v>26</c:v>
                </c:pt>
                <c:pt idx="40">
                  <c:v>44</c:v>
                </c:pt>
                <c:pt idx="41">
                  <c:v>70</c:v>
                </c:pt>
                <c:pt idx="42">
                  <c:v>83</c:v>
                </c:pt>
                <c:pt idx="43">
                  <c:v>52</c:v>
                </c:pt>
                <c:pt idx="44">
                  <c:v>53</c:v>
                </c:pt>
                <c:pt idx="45">
                  <c:v>46</c:v>
                </c:pt>
                <c:pt idx="46">
                  <c:v>44</c:v>
                </c:pt>
                <c:pt idx="47">
                  <c:v>33</c:v>
                </c:pt>
                <c:pt idx="48">
                  <c:v>114</c:v>
                </c:pt>
                <c:pt idx="49">
                  <c:v>114</c:v>
                </c:pt>
                <c:pt idx="50">
                  <c:v>68</c:v>
                </c:pt>
                <c:pt idx="51">
                  <c:v>17</c:v>
                </c:pt>
                <c:pt idx="52">
                  <c:v>5</c:v>
                </c:pt>
                <c:pt idx="53">
                  <c:v>7</c:v>
                </c:pt>
                <c:pt idx="54">
                  <c:v>7</c:v>
                </c:pt>
                <c:pt idx="55">
                  <c:v>21</c:v>
                </c:pt>
                <c:pt idx="56">
                  <c:v>21</c:v>
                </c:pt>
                <c:pt idx="57">
                  <c:v>13</c:v>
                </c:pt>
                <c:pt idx="58">
                  <c:v>5</c:v>
                </c:pt>
                <c:pt idx="59">
                  <c:v>71</c:v>
                </c:pt>
                <c:pt idx="60">
                  <c:v>26</c:v>
                </c:pt>
                <c:pt idx="61">
                  <c:v>6</c:v>
                </c:pt>
                <c:pt idx="62">
                  <c:v>1</c:v>
                </c:pt>
                <c:pt idx="63">
                  <c:v>1</c:v>
                </c:pt>
                <c:pt idx="64">
                  <c:v>87</c:v>
                </c:pt>
                <c:pt idx="65">
                  <c:v>114</c:v>
                </c:pt>
                <c:pt idx="66">
                  <c:v>99</c:v>
                </c:pt>
                <c:pt idx="67">
                  <c:v>12</c:v>
                </c:pt>
                <c:pt idx="68">
                  <c:v>9</c:v>
                </c:pt>
                <c:pt idx="69">
                  <c:v>16</c:v>
                </c:pt>
                <c:pt idx="70">
                  <c:v>19</c:v>
                </c:pt>
                <c:pt idx="71">
                  <c:v>36</c:v>
                </c:pt>
                <c:pt idx="72">
                  <c:v>51</c:v>
                </c:pt>
                <c:pt idx="73">
                  <c:v>31</c:v>
                </c:pt>
                <c:pt idx="74">
                  <c:v>3</c:v>
                </c:pt>
                <c:pt idx="75">
                  <c:v>9</c:v>
                </c:pt>
                <c:pt idx="76">
                  <c:v>37</c:v>
                </c:pt>
                <c:pt idx="77">
                  <c:v>114</c:v>
                </c:pt>
                <c:pt idx="78">
                  <c:v>103</c:v>
                </c:pt>
                <c:pt idx="79">
                  <c:v>35</c:v>
                </c:pt>
                <c:pt idx="80">
                  <c:v>88</c:v>
                </c:pt>
                <c:pt idx="81">
                  <c:v>12</c:v>
                </c:pt>
                <c:pt idx="82">
                  <c:v>3</c:v>
                </c:pt>
                <c:pt idx="83">
                  <c:v>48</c:v>
                </c:pt>
                <c:pt idx="84">
                  <c:v>15</c:v>
                </c:pt>
                <c:pt idx="85">
                  <c:v>22</c:v>
                </c:pt>
                <c:pt idx="86">
                  <c:v>83</c:v>
                </c:pt>
                <c:pt idx="87">
                  <c:v>101</c:v>
                </c:pt>
                <c:pt idx="88">
                  <c:v>18</c:v>
                </c:pt>
                <c:pt idx="89">
                  <c:v>3</c:v>
                </c:pt>
                <c:pt idx="90">
                  <c:v>3</c:v>
                </c:pt>
                <c:pt idx="91">
                  <c:v>105</c:v>
                </c:pt>
                <c:pt idx="92">
                  <c:v>27</c:v>
                </c:pt>
                <c:pt idx="93">
                  <c:v>0</c:v>
                </c:pt>
                <c:pt idx="94">
                  <c:v>1</c:v>
                </c:pt>
                <c:pt idx="95">
                  <c:v>27</c:v>
                </c:pt>
                <c:pt idx="96">
                  <c:v>77</c:v>
                </c:pt>
                <c:pt idx="97">
                  <c:v>18</c:v>
                </c:pt>
                <c:pt idx="98">
                  <c:v>4</c:v>
                </c:pt>
                <c:pt idx="99">
                  <c:v>3</c:v>
                </c:pt>
                <c:pt idx="100">
                  <c:v>3</c:v>
                </c:pt>
                <c:pt idx="101">
                  <c:v>17</c:v>
                </c:pt>
                <c:pt idx="102">
                  <c:v>58</c:v>
                </c:pt>
                <c:pt idx="103">
                  <c:v>114</c:v>
                </c:pt>
                <c:pt idx="104">
                  <c:v>40</c:v>
                </c:pt>
                <c:pt idx="105">
                  <c:v>3</c:v>
                </c:pt>
                <c:pt idx="106">
                  <c:v>1</c:v>
                </c:pt>
                <c:pt idx="107">
                  <c:v>40</c:v>
                </c:pt>
                <c:pt idx="108">
                  <c:v>3</c:v>
                </c:pt>
                <c:pt idx="109">
                  <c:v>4</c:v>
                </c:pt>
                <c:pt idx="110">
                  <c:v>16</c:v>
                </c:pt>
                <c:pt idx="111">
                  <c:v>45</c:v>
                </c:pt>
                <c:pt idx="112">
                  <c:v>6</c:v>
                </c:pt>
                <c:pt idx="113">
                  <c:v>0</c:v>
                </c:pt>
                <c:pt idx="114">
                  <c:v>2</c:v>
                </c:pt>
                <c:pt idx="115">
                  <c:v>114</c:v>
                </c:pt>
                <c:pt idx="116">
                  <c:v>16</c:v>
                </c:pt>
                <c:pt idx="117">
                  <c:v>2</c:v>
                </c:pt>
                <c:pt idx="118">
                  <c:v>13</c:v>
                </c:pt>
                <c:pt idx="119">
                  <c:v>12</c:v>
                </c:pt>
                <c:pt idx="120">
                  <c:v>16</c:v>
                </c:pt>
                <c:pt idx="121">
                  <c:v>0</c:v>
                </c:pt>
                <c:pt idx="122">
                  <c:v>0</c:v>
                </c:pt>
                <c:pt idx="123">
                  <c:v>26</c:v>
                </c:pt>
                <c:pt idx="124">
                  <c:v>6</c:v>
                </c:pt>
                <c:pt idx="125">
                  <c:v>0</c:v>
                </c:pt>
                <c:pt idx="126">
                  <c:v>0</c:v>
                </c:pt>
                <c:pt idx="127">
                  <c:v>48</c:v>
                </c:pt>
              </c:numCache>
            </c:numRef>
          </c:val>
          <c:smooth val="0"/>
          <c:extLst>
            <c:ext xmlns:c16="http://schemas.microsoft.com/office/drawing/2014/chart" uri="{C3380CC4-5D6E-409C-BE32-E72D297353CC}">
              <c16:uniqueId val="{00000001-0B15-4FA7-9D99-8D8C320F08A6}"/>
            </c:ext>
          </c:extLst>
        </c:ser>
        <c:dLbls>
          <c:showLegendKey val="0"/>
          <c:showVal val="0"/>
          <c:showCatName val="0"/>
          <c:showSerName val="0"/>
          <c:showPercent val="0"/>
          <c:showBubbleSize val="0"/>
        </c:dLbls>
        <c:smooth val="0"/>
        <c:axId val="690275824"/>
        <c:axId val="690274840"/>
      </c:lineChart>
      <c:catAx>
        <c:axId val="69027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0274840"/>
        <c:crosses val="autoZero"/>
        <c:auto val="1"/>
        <c:lblAlgn val="ctr"/>
        <c:lblOffset val="100"/>
        <c:noMultiLvlLbl val="0"/>
      </c:catAx>
      <c:valAx>
        <c:axId val="690274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0275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2023/3/29</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meblo.jp/mbtsports9/entry-11906714864.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59412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https://www.youtube.com/watch?v=ebfi7qOFLuo</a:t>
            </a:r>
          </a:p>
          <a:p>
            <a:r>
              <a:rPr kumimoji="1" lang="ja-JP" altLang="en-US" dirty="0"/>
              <a:t>時間があれば動画を紹介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ハフ変換画像を見せたい </a:t>
            </a:r>
            <a:r>
              <a:rPr kumimoji="1" lang="en-US" altLang="ja-JP" dirty="0"/>
              <a:t>:</a:t>
            </a:r>
            <a:r>
              <a:rPr kumimoji="1" lang="en-US" altLang="ja-JP" baseline="0" dirty="0"/>
              <a:t> </a:t>
            </a:r>
          </a:p>
          <a:p>
            <a:r>
              <a:rPr kumimoji="1" lang="en-US" altLang="ja-JP" dirty="0"/>
              <a:t>https://www.google.co.jp/search?q=hough+transform&amp;client=firefox-b-ab&amp;source=lnms&amp;tbm=isch&amp;sa=X&amp;ved=0ahUKEwiF5Iqg6ZfTAhUMwrwKHfsMCeMQ_AUICSgC&amp;biw=1420&amp;bih=815</a:t>
            </a:r>
          </a:p>
          <a:p>
            <a:endParaRPr kumimoji="1" lang="en-US" altLang="ja-JP" dirty="0"/>
          </a:p>
          <a:p>
            <a:pPr defTabSz="990478">
              <a:defRPr/>
            </a:pPr>
            <a:r>
              <a:rPr kumimoji="1" lang="en-US" altLang="ja-JP" dirty="0"/>
              <a:t>TODO</a:t>
            </a:r>
          </a:p>
          <a:p>
            <a:r>
              <a:rPr kumimoji="1" lang="ja-JP" altLang="en-US" dirty="0"/>
              <a:t>円ハフ</a:t>
            </a:r>
            <a:endParaRPr kumimoji="1" lang="en-US" altLang="ja-JP" dirty="0"/>
          </a:p>
          <a:p>
            <a:r>
              <a:rPr kumimoji="1" lang="ja-JP" altLang="en-US" dirty="0"/>
              <a:t>一般化ハフ</a:t>
            </a:r>
            <a:endParaRPr kumimoji="1" lang="en-US" altLang="ja-JP" dirty="0"/>
          </a:p>
          <a:p>
            <a:r>
              <a:rPr kumimoji="1" lang="ja-JP" altLang="en-US" dirty="0"/>
              <a:t>サリエンシーマップ</a:t>
            </a:r>
            <a:endParaRPr kumimoji="1" lang="en-US" altLang="ja-JP" dirty="0"/>
          </a:p>
          <a:p>
            <a:endParaRPr kumimoji="1" lang="en-US" altLang="ja-JP" dirty="0"/>
          </a:p>
          <a:p>
            <a:r>
              <a:rPr kumimoji="1" lang="ja-JP" altLang="en-US" dirty="0"/>
              <a:t>手作業でハフ変換をしてみる？</a:t>
            </a:r>
            <a:endParaRPr kumimoji="1" lang="en-US" altLang="ja-JP" dirty="0"/>
          </a:p>
          <a:p>
            <a:r>
              <a:rPr kumimoji="1" lang="ja-JP" altLang="en-US" dirty="0"/>
              <a:t>結構大切かも？？</a:t>
            </a:r>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a:t> </a:t>
                </a:r>
              </a:p>
              <a:p>
                <a:endParaRPr kumimoji="1" lang="en-US" altLang="ja-JP" dirty="0"/>
              </a:p>
              <a:p>
                <a:endParaRPr kumimoji="1" lang="en-US" altLang="ja-JP" dirty="0"/>
              </a:p>
              <a:p>
                <a:endParaRPr kumimoji="1" lang="en-US" altLang="ja-JP" dirty="0"/>
              </a:p>
              <a:p>
                <a:r>
                  <a:rPr kumimoji="1" lang="en-US" altLang="ja-JP" dirty="0"/>
                  <a:t>TODO</a:t>
                </a:r>
                <a:r>
                  <a:rPr kumimoji="1" lang="ja-JP" altLang="en-US" dirty="0"/>
                  <a:t>　以下の公式の証明を</a:t>
                </a:r>
                <a:r>
                  <a:rPr kumimoji="1" lang="en-US" altLang="ja-JP" dirty="0"/>
                  <a:t>…</a:t>
                </a:r>
              </a:p>
              <a:p>
                <a:endParaRPr kumimoji="1" lang="en-US" altLang="ja-JP"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a:t> を利用する</a:t>
                </a:r>
                <a:endParaRPr kumimoji="1" lang="en-US" altLang="ja-JP" dirty="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a:t>　</a:t>
                </a:r>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なんでガウシアンなの？</a:t>
            </a:r>
            <a:endParaRPr kumimoji="1" lang="en-US" altLang="ja-JP" dirty="0"/>
          </a:p>
          <a:p>
            <a:endParaRPr kumimoji="1" lang="en-US" altLang="ja-JP" dirty="0"/>
          </a:p>
          <a:p>
            <a:r>
              <a:rPr kumimoji="1" lang="en-US" altLang="ja-JP" dirty="0" err="1"/>
              <a:t>Florack</a:t>
            </a:r>
            <a:r>
              <a:rPr kumimoji="1" lang="en-US" altLang="ja-JP" dirty="0"/>
              <a:t> et al. 1992</a:t>
            </a:r>
            <a:r>
              <a:rPr kumimoji="1" lang="ja-JP" altLang="en-US" dirty="0"/>
              <a:t>が条件を挙げている</a:t>
            </a:r>
            <a:endParaRPr kumimoji="1" lang="en-US" altLang="ja-JP" dirty="0"/>
          </a:p>
          <a:p>
            <a:r>
              <a:rPr kumimoji="1" lang="en-US" altLang="ja-JP" dirty="0"/>
              <a:t>+ </a:t>
            </a:r>
            <a:r>
              <a:rPr kumimoji="1" lang="ja-JP" altLang="en-US" dirty="0"/>
              <a:t>線形フィルタであること</a:t>
            </a:r>
            <a:endParaRPr kumimoji="1" lang="en-US" altLang="ja-JP" dirty="0"/>
          </a:p>
          <a:p>
            <a:r>
              <a:rPr kumimoji="1" lang="en-US" altLang="ja-JP" dirty="0"/>
              <a:t>+ </a:t>
            </a:r>
            <a:r>
              <a:rPr kumimoji="1" lang="ja-JP" altLang="en-US" dirty="0"/>
              <a:t>平行移動に対して不変</a:t>
            </a:r>
            <a:endParaRPr kumimoji="1" lang="en-US" altLang="ja-JP" dirty="0"/>
          </a:p>
          <a:p>
            <a:r>
              <a:rPr kumimoji="1" lang="en-US" altLang="ja-JP" dirty="0"/>
              <a:t>+</a:t>
            </a:r>
            <a:r>
              <a:rPr kumimoji="1" lang="ja-JP" altLang="en-US" baseline="0" dirty="0"/>
              <a:t> </a:t>
            </a:r>
            <a:r>
              <a:rPr kumimoji="1" lang="ja-JP" altLang="en-US" dirty="0"/>
              <a:t>スケール不変</a:t>
            </a:r>
            <a:endParaRPr kumimoji="1" lang="en-US" altLang="ja-JP" dirty="0"/>
          </a:p>
          <a:p>
            <a:r>
              <a:rPr kumimoji="1" lang="en-US" altLang="ja-JP" dirty="0"/>
              <a:t>+ </a:t>
            </a:r>
            <a:r>
              <a:rPr kumimoji="1" lang="ja-JP" altLang="en-US" dirty="0"/>
              <a:t>その操作が半群となる，</a:t>
            </a:r>
            <a:r>
              <a:rPr kumimoji="1" lang="en-US" altLang="ja-JP" dirty="0"/>
              <a:t>σ1</a:t>
            </a:r>
            <a:r>
              <a:rPr kumimoji="1" lang="ja-JP" altLang="en-US" dirty="0"/>
              <a:t>平滑化して、</a:t>
            </a:r>
            <a:r>
              <a:rPr kumimoji="1" lang="en-US" altLang="ja-JP" dirty="0"/>
              <a:t>σ</a:t>
            </a:r>
            <a:r>
              <a:rPr kumimoji="1" lang="ja-JP" altLang="en-US" dirty="0"/>
              <a:t>２平滑化した結果は、元の画像を</a:t>
            </a:r>
            <a:r>
              <a:rPr kumimoji="1" lang="en-US" altLang="ja-JP" dirty="0"/>
              <a:t>σ3</a:t>
            </a:r>
            <a:r>
              <a:rPr kumimoji="1" lang="ja-JP" altLang="en-US" dirty="0" err="1"/>
              <a:t>だけ</a:t>
            </a:r>
            <a:r>
              <a:rPr kumimoji="1" lang="ja-JP" altLang="en-US" dirty="0"/>
              <a:t>平滑化した結果である</a:t>
            </a:r>
            <a:endParaRPr kumimoji="1" lang="en-US" altLang="ja-JP" dirty="0"/>
          </a:p>
          <a:p>
            <a:r>
              <a:rPr kumimoji="1" lang="en-US" altLang="ja-JP" dirty="0"/>
              <a:t>    σ1, σ2 </a:t>
            </a:r>
            <a:r>
              <a:rPr kumimoji="1" lang="ja-JP" altLang="en-US" dirty="0"/>
              <a:t>∈ </a:t>
            </a:r>
            <a:r>
              <a:rPr kumimoji="1" lang="en-US" altLang="ja-JP" dirty="0"/>
              <a:t>A, </a:t>
            </a:r>
            <a:r>
              <a:rPr kumimoji="1" lang="ja-JP" altLang="en-US" dirty="0"/>
              <a:t>→ </a:t>
            </a:r>
            <a:r>
              <a:rPr kumimoji="1" lang="en-US" altLang="ja-JP" dirty="0"/>
              <a:t> σ1*σ2 </a:t>
            </a:r>
            <a:r>
              <a:rPr kumimoji="1" lang="ja-JP" altLang="en-US" dirty="0"/>
              <a:t>∈ </a:t>
            </a:r>
            <a:r>
              <a:rPr kumimoji="1" lang="en-US" altLang="ja-JP" dirty="0"/>
              <a:t>A</a:t>
            </a:r>
          </a:p>
          <a:p>
            <a:pPr defTabSz="990478">
              <a:defRPr/>
            </a:pPr>
            <a:r>
              <a:rPr kumimoji="1" lang="en-US" altLang="ja-JP" dirty="0"/>
              <a:t>+ </a:t>
            </a:r>
            <a:r>
              <a:rPr kumimoji="1" lang="ja-JP" altLang="en-US" dirty="0"/>
              <a:t>等方的</a:t>
            </a:r>
            <a:endParaRPr kumimoji="1" lang="en-US" altLang="ja-JP" dirty="0"/>
          </a:p>
          <a:p>
            <a:pPr defTabSz="990478">
              <a:defRPr/>
            </a:pPr>
            <a:endParaRPr kumimoji="1" lang="en-US" altLang="ja-JP" dirty="0"/>
          </a:p>
          <a:p>
            <a:pPr defTabSz="990478">
              <a:defRPr/>
            </a:pPr>
            <a:endParaRPr kumimoji="1" lang="en-US" altLang="ja-JP" dirty="0"/>
          </a:p>
          <a:p>
            <a:r>
              <a:rPr kumimoji="1" lang="ja-JP" altLang="en-US" sz="1200" b="1" i="0" u="none" strike="noStrike" kern="1200" dirty="0">
                <a:solidFill>
                  <a:schemeClr val="tx1"/>
                </a:solidFill>
                <a:effectLst/>
                <a:latin typeface="+mn-lt"/>
                <a:ea typeface="+mn-ea"/>
                <a:cs typeface="+mn-cs"/>
                <a:hlinkClick r:id="rId3"/>
              </a:rPr>
              <a:t>画像ぼかして車ナンバー推定　大分の科捜研、逆転の発想</a:t>
            </a:r>
            <a:endParaRPr kumimoji="1" lang="en-US" altLang="ja-JP" sz="1200" b="0" i="0" kern="1200" dirty="0">
              <a:solidFill>
                <a:schemeClr val="tx1"/>
              </a:solidFill>
              <a:effectLst/>
              <a:latin typeface="+mn-lt"/>
              <a:ea typeface="+mn-ea"/>
              <a:cs typeface="+mn-cs"/>
            </a:endParaRPr>
          </a:p>
          <a:p>
            <a:pPr defTabSz="990478">
              <a:defRPr/>
            </a:pPr>
            <a:r>
              <a:rPr kumimoji="1" lang="en-US" altLang="ja-JP" dirty="0"/>
              <a:t>14</a:t>
            </a:r>
            <a:r>
              <a:rPr kumimoji="1" lang="ja-JP" altLang="en-US" dirty="0"/>
              <a:t>年頃に出たニュース．この辺のニュースとかは関連が深そう</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では、特徴点の得られた</a:t>
            </a:r>
            <a:r>
              <a:rPr kumimoji="1" lang="en-US" altLang="ja-JP" dirty="0" err="1"/>
              <a:t>DoG</a:t>
            </a:r>
            <a:r>
              <a:rPr kumimoji="1" lang="ja-JP" altLang="en-US" dirty="0"/>
              <a:t>のレイヤーと同様の</a:t>
            </a:r>
            <a:r>
              <a:rPr kumimoji="1" lang="en-US" altLang="ja-JP" dirty="0"/>
              <a:t>Gaussian</a:t>
            </a:r>
            <a:r>
              <a:rPr kumimoji="1" lang="ja-JP" altLang="en-US" dirty="0"/>
              <a:t>フィルタのか買った画像を利用する</a:t>
            </a:r>
            <a:r>
              <a:rPr kumimoji="1" lang="en-US" altLang="ja-JP" dirty="0"/>
              <a:t>‥</a:t>
            </a:r>
          </a:p>
          <a:p>
            <a:r>
              <a:rPr kumimoji="1" lang="ja-JP" altLang="en-US" dirty="0"/>
              <a:t>重み付けにはそのレイヤにおける</a:t>
            </a:r>
            <a:r>
              <a:rPr kumimoji="1" lang="en-US" altLang="ja-JP" dirty="0"/>
              <a:t>σ</a:t>
            </a:r>
            <a:r>
              <a:rPr kumimoji="1" lang="ja-JP" altLang="en-US" dirty="0"/>
              <a:t>とする</a:t>
            </a:r>
            <a:r>
              <a:rPr kumimoji="1" lang="en-US" altLang="ja-JP" dirty="0"/>
              <a:t>.</a:t>
            </a:r>
          </a:p>
          <a:p>
            <a:r>
              <a:rPr kumimoji="1" lang="en-US" altLang="ja-JP" dirty="0"/>
              <a:t>2. </a:t>
            </a:r>
            <a:r>
              <a:rPr kumimoji="1" lang="ja-JP" altLang="en-US" dirty="0"/>
              <a:t>において重みはガウシアンを利用し，そのシグマは対称とするスケールから取得する</a:t>
            </a:r>
            <a:endParaRPr kumimoji="1" lang="en-US" altLang="ja-JP" dirty="0"/>
          </a:p>
          <a:p>
            <a:r>
              <a:rPr kumimoji="1" lang="en-US" altLang="ja-JP" dirty="0"/>
              <a:t>3</a:t>
            </a:r>
            <a:r>
              <a:rPr kumimoji="1" lang="ja-JP" altLang="en-US" dirty="0"/>
              <a:t>では、もとの画像を利用する。局所窓の中心を中心とするガウシアンで重み付けする。勾配強度でも重み付けをする。窓の大きさは発見したスケールに比例させる。</a:t>
            </a:r>
            <a:r>
              <a:rPr kumimoji="1" lang="en-US" altLang="ja-JP" baseline="0"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552692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293688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2023/3/29</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2023/3/29</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2023/3/29</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2023/3/29</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2023/3/29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2023/3/29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4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34.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2.png"/><Relationship Id="rId5" Type="http://schemas.openxmlformats.org/officeDocument/2006/relationships/image" Target="../media/image26.jpe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8.png"/><Relationship Id="rId7"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15.png"/><Relationship Id="rId9" Type="http://schemas.openxmlformats.org/officeDocument/2006/relationships/image" Target="../media/image3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0.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png"/><Relationship Id="rId5" Type="http://schemas.openxmlformats.org/officeDocument/2006/relationships/image" Target="../media/image501.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1.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hart" Target="../charts/chart1.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jpeg"/><Relationship Id="rId4" Type="http://schemas.openxmlformats.org/officeDocument/2006/relationships/image" Target="../media/image65.png"/><Relationship Id="rId9" Type="http://schemas.openxmlformats.org/officeDocument/2006/relationships/image" Target="../media/image70.jpe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chart" Target="../charts/chart2.xml"/><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jpeg"/><Relationship Id="rId4" Type="http://schemas.openxmlformats.org/officeDocument/2006/relationships/image" Target="../media/image70.jpeg"/></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5.png"/><Relationship Id="rId7"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コンピュータビジョン</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598282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a:t>ガウシアンのフーリエ変換はガウシアン</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a:t>標準偏差</a:t>
                </a:r>
                <a:r>
                  <a:rPr lang="en-US" altLang="ja-JP" sz="2400" i="1" dirty="0"/>
                  <a:t>σ</a:t>
                </a:r>
                <a:r>
                  <a:rPr lang="ja-JP" altLang="ja-JP" sz="2400" dirty="0"/>
                  <a:t>の</a:t>
                </a:r>
                <a:r>
                  <a:rPr lang="ja-JP" altLang="en-US" sz="2400" dirty="0"/>
                  <a:t>ガウス関数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a:p>
              <a:p>
                <a:pPr marL="0" indent="0">
                  <a:lnSpc>
                    <a:spcPct val="100000"/>
                  </a:lnSpc>
                  <a:spcBef>
                    <a:spcPts val="600"/>
                  </a:spcBef>
                  <a:buNone/>
                </a:pPr>
                <a:r>
                  <a:rPr lang="ja-JP" altLang="en-US" sz="2400" dirty="0"/>
                  <a:t>を</a:t>
                </a:r>
                <a:r>
                  <a:rPr lang="ja-JP" altLang="ja-JP" sz="2400" dirty="0"/>
                  <a:t>フーリエ変換すると標準偏差が逆数のガウシアンになる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a:p>
              <a:p>
                <a:pPr marL="0" indent="0">
                  <a:lnSpc>
                    <a:spcPct val="100000"/>
                  </a:lnSpc>
                  <a:spcBef>
                    <a:spcPts val="600"/>
                  </a:spcBef>
                  <a:buNone/>
                </a:pPr>
                <a:endParaRPr lang="en-US" altLang="ja-JP" sz="1800" dirty="0"/>
              </a:p>
              <a:p>
                <a:pPr marL="0" indent="0">
                  <a:lnSpc>
                    <a:spcPct val="100000"/>
                  </a:lnSpc>
                  <a:spcBef>
                    <a:spcPts val="600"/>
                  </a:spcBef>
                  <a:buNone/>
                </a:pPr>
                <a:r>
                  <a:rPr lang="ja-JP" altLang="en-US" sz="1800" dirty="0"/>
                  <a:t>または</a:t>
                </a:r>
                <a:endParaRPr lang="en-US"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
        <p:nvSpPr>
          <p:cNvPr id="11" name="テキスト ボックス 10">
            <a:extLst>
              <a:ext uri="{FF2B5EF4-FFF2-40B4-BE49-F238E27FC236}">
                <a16:creationId xmlns:a16="http://schemas.microsoft.com/office/drawing/2014/main" id="{3A2D6531-AE46-43BA-A980-179A306B280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64745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a:t>こ</a:t>
                </a:r>
                <a:r>
                  <a:rPr lang="ja-JP" altLang="en-US" sz="1800" dirty="0"/>
                  <a:t>れらの</a:t>
                </a:r>
                <a:r>
                  <a:rPr lang="ja-JP" altLang="ja-JP" sz="1800" dirty="0"/>
                  <a:t>フーリエ変換は</a:t>
                </a:r>
                <a:r>
                  <a:rPr lang="ja-JP" altLang="en-US" sz="1800" dirty="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a:t>に</a:t>
                </a:r>
                <a:r>
                  <a:rPr lang="ja-JP" altLang="en-US" sz="1800" dirty="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a:t> </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11</a:t>
            </a:fld>
            <a:endParaRPr kumimoji="1" lang="ja-JP" altLang="en-US"/>
          </a:p>
        </p:txBody>
      </p:sp>
      <p:sp>
        <p:nvSpPr>
          <p:cNvPr id="18" name="テキスト ボックス 17">
            <a:extLst>
              <a:ext uri="{FF2B5EF4-FFF2-40B4-BE49-F238E27FC236}">
                <a16:creationId xmlns:a16="http://schemas.microsoft.com/office/drawing/2014/main" id="{4EC1D603-6098-41C4-B9C7-762AA12678EB}"/>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04116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a:t>スケールスペース</a:t>
            </a:r>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a:t>画像の撮影法によって，対象物の大きさは変化する</a:t>
            </a:r>
            <a:endParaRPr lang="en-US" altLang="ja-JP" dirty="0"/>
          </a:p>
          <a:p>
            <a:r>
              <a:rPr kumimoji="1" lang="ja-JP" altLang="en-US" dirty="0"/>
              <a:t>大きさの異なる</a:t>
            </a:r>
            <a:r>
              <a:rPr lang="ja-JP" altLang="en-US" dirty="0"/>
              <a:t>物体</a:t>
            </a:r>
            <a:r>
              <a:rPr kumimoji="1" lang="ja-JP" altLang="en-US" dirty="0"/>
              <a:t>（の特徴量）の比較は結構難しい</a:t>
            </a:r>
            <a:endParaRPr kumimoji="1" lang="en-US" altLang="ja-JP" dirty="0"/>
          </a:p>
          <a:p>
            <a:r>
              <a:rPr lang="ja-JP" altLang="en-US" dirty="0"/>
              <a:t>元画像に</a:t>
            </a:r>
            <a:r>
              <a:rPr lang="en-US" altLang="ja-JP" i="1" dirty="0"/>
              <a:t>σ</a:t>
            </a:r>
            <a:r>
              <a:rPr lang="ja-JP" altLang="en-US" i="1" dirty="0"/>
              <a:t>の異なるガウシアンフィルタを適用し，スケールの異なる複数画像を利用して画像処理を行おう，という考え方</a:t>
            </a:r>
            <a:endParaRPr lang="en-US" altLang="ja-JP" i="1"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Tree>
    <p:extLst>
      <p:ext uri="{BB962C8B-B14F-4D97-AF65-F5344CB8AC3E}">
        <p14:creationId xmlns:p14="http://schemas.microsoft.com/office/powerpoint/2010/main" val="1073661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a:t>まとめ</a:t>
            </a:r>
            <a:r>
              <a:rPr kumimoji="1" lang="en-US" altLang="ja-JP" sz="3600" dirty="0"/>
              <a:t>: </a:t>
            </a:r>
            <a:r>
              <a:rPr kumimoji="1" lang="ja-JP" altLang="en-US" sz="3600" dirty="0"/>
              <a:t>ガウシアンフィルタとその性質</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a:bodyPr>
              <a:lstStyle/>
              <a:p>
                <a:pPr>
                  <a:lnSpc>
                    <a:spcPct val="100000"/>
                  </a:lnSpc>
                </a:pPr>
                <a:r>
                  <a:rPr lang="ja-JP" altLang="en-US" sz="2000" dirty="0"/>
                  <a:t>画像処理において頻繁に利用されるガウシアンフィルタの性質を紹介した</a:t>
                </a: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r>
                  <a:rPr lang="ja-JP" altLang="en-US" sz="2000" dirty="0"/>
                  <a:t>ガウス関数のフーリエ変換はガウス関数</a:t>
                </a:r>
                <a:endParaRPr lang="en-US" altLang="ja-JP" sz="2000" dirty="0"/>
              </a:p>
              <a:p>
                <a:pPr>
                  <a:lnSpc>
                    <a:spcPct val="100000"/>
                  </a:lnSpc>
                </a:pPr>
                <a:r>
                  <a:rPr lang="ja-JP" altLang="en-US" sz="2000" dirty="0"/>
                  <a:t>複数のガウシアンフィルタ適用は，一つのガウシアンフィルタで表せる</a:t>
                </a:r>
                <a:endParaRPr lang="en-US" altLang="ja-JP" sz="20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𝑎</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𝑏</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0"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ad>
                            <m:radPr>
                              <m:degHide m:val="on"/>
                              <m:ctrlPr>
                                <a:rPr lang="en-US" altLang="ja-JP" sz="2000" i="1">
                                  <a:latin typeface="Cambria Math" panose="02040503050406030204" pitchFamily="18" charset="0"/>
                                </a:rPr>
                              </m:ctrlPr>
                            </m:radPr>
                            <m:deg/>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𝑎</m:t>
                                  </m:r>
                                </m:e>
                                <m:sup>
                                  <m:r>
                                    <a:rPr lang="en-US" altLang="ja-JP" sz="2000" i="1">
                                      <a:latin typeface="Cambria Math" panose="02040503050406030204" pitchFamily="18" charset="0"/>
                                    </a:rPr>
                                    <m:t>2</m:t>
                                  </m:r>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𝑏</m:t>
                                  </m:r>
                                </m:e>
                                <m:sup>
                                  <m:r>
                                    <a:rPr lang="en-US" altLang="ja-JP" sz="2000" i="1">
                                      <a:latin typeface="Cambria Math" panose="02040503050406030204" pitchFamily="18" charset="0"/>
                                    </a:rPr>
                                    <m:t>2</m:t>
                                  </m:r>
                                </m:sup>
                              </m:sSup>
                            </m:e>
                          </m:ra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oMath>
                  </m:oMathPara>
                </a14:m>
                <a:endParaRPr lang="en-US" altLang="ja-JP" sz="2000" dirty="0"/>
              </a:p>
              <a:p>
                <a:pPr marL="0" indent="0">
                  <a:lnSpc>
                    <a:spcPct val="100000"/>
                  </a:lnSpc>
                  <a:buNone/>
                </a:pPr>
                <a:endParaRPr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a:blip r:embed="rId2"/>
                <a:stretch>
                  <a:fillRect l="-718" t="-80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3418600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ja-JP" altLang="en-US" sz="4800" b="1" dirty="0"/>
              <a:t>特徴点とは</a:t>
            </a:r>
          </a:p>
        </p:txBody>
      </p:sp>
      <p:sp>
        <p:nvSpPr>
          <p:cNvPr id="4" name="スライド番号プレースホルダー 3">
            <a:extLst>
              <a:ext uri="{FF2B5EF4-FFF2-40B4-BE49-F238E27FC236}">
                <a16:creationId xmlns:a16="http://schemas.microsoft.com/office/drawing/2014/main" id="{522C4AF1-CD13-47C0-8D1B-795AA38297C6}"/>
              </a:ext>
            </a:extLst>
          </p:cNvPr>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Tree>
    <p:extLst>
      <p:ext uri="{BB962C8B-B14F-4D97-AF65-F5344CB8AC3E}">
        <p14:creationId xmlns:p14="http://schemas.microsoft.com/office/powerpoint/2010/main" val="30257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a:t>画像内から特徴的な場所を検出し似た特徴を持つ場所と対応付けしたい</a:t>
            </a:r>
            <a:endParaRPr lang="en-US" altLang="ja-JP" sz="2400" dirty="0"/>
          </a:p>
          <a:p>
            <a:pPr>
              <a:buFont typeface="Wingdings" panose="05000000000000000000" pitchFamily="2" charset="2"/>
              <a:buChar char="à"/>
            </a:pPr>
            <a:r>
              <a:rPr lang="ja-JP" altLang="en-US" sz="2400" dirty="0">
                <a:sym typeface="Wingdings" panose="05000000000000000000" pitchFamily="2" charset="2"/>
              </a:rPr>
              <a:t>パノラマ合成，ステレオ視，物体認識，</a:t>
            </a:r>
            <a:r>
              <a:rPr lang="en-US" altLang="ja-JP" sz="2400" dirty="0">
                <a:sym typeface="Wingdings" panose="05000000000000000000" pitchFamily="2" charset="2"/>
              </a:rPr>
              <a:t>VR</a:t>
            </a:r>
            <a:r>
              <a:rPr lang="ja-JP" altLang="en-US" sz="2400" dirty="0">
                <a:sym typeface="Wingdings" panose="05000000000000000000" pitchFamily="2" charset="2"/>
              </a:rPr>
              <a:t>（位置あわせ），</a:t>
            </a:r>
            <a:r>
              <a:rPr lang="en-US" altLang="ja-JP" sz="2400" dirty="0" err="1">
                <a:sym typeface="Wingdings" panose="05000000000000000000" pitchFamily="2" charset="2"/>
              </a:rPr>
              <a:t>etc</a:t>
            </a:r>
            <a:endParaRPr lang="en-US" altLang="ja-JP" sz="2400" dirty="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画像内から特徴的な点を検出</a:t>
            </a:r>
            <a:r>
              <a:rPr lang="ja-JP" altLang="en-US" sz="2400" dirty="0">
                <a:sym typeface="Wingdings" panose="05000000000000000000" pitchFamily="2" charset="2"/>
              </a:rPr>
              <a:t>する</a:t>
            </a: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検出した点の局所的な特徴を</a:t>
            </a:r>
            <a:r>
              <a:rPr lang="ja-JP" altLang="en-US" sz="2400" dirty="0">
                <a:sym typeface="Wingdings" panose="05000000000000000000" pitchFamily="2" charset="2"/>
              </a:rPr>
              <a:t>計算機が処理できる形で記述したい</a:t>
            </a:r>
            <a:endParaRPr lang="en-US" altLang="ja-JP" sz="24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局所特徴を多次元ベクトルで表現</a:t>
            </a:r>
            <a:endParaRPr lang="en-US" altLang="ja-JP" sz="20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平行移動</a:t>
            </a:r>
            <a:r>
              <a:rPr lang="en-US" altLang="ja-JP" sz="2000" dirty="0">
                <a:sym typeface="Wingdings" panose="05000000000000000000" pitchFamily="2" charset="2"/>
              </a:rPr>
              <a:t>/</a:t>
            </a:r>
            <a:r>
              <a:rPr lang="ja-JP" altLang="en-US" sz="2000" dirty="0">
                <a:sym typeface="Wingdings" panose="05000000000000000000" pitchFamily="2" charset="2"/>
              </a:rPr>
              <a:t>拡大</a:t>
            </a:r>
            <a:r>
              <a:rPr lang="en-US" altLang="ja-JP" sz="2000" dirty="0">
                <a:sym typeface="Wingdings" panose="05000000000000000000" pitchFamily="2" charset="2"/>
              </a:rPr>
              <a:t>/</a:t>
            </a:r>
            <a:r>
              <a:rPr lang="ja-JP" altLang="en-US" sz="2000" dirty="0">
                <a:sym typeface="Wingdings" panose="05000000000000000000" pitchFamily="2" charset="2"/>
              </a:rPr>
              <a:t>回転に強い記述が理想（平行移動・拡大縮小・回転があっても特徴量が変化しない）</a:t>
            </a:r>
            <a:endParaRPr lang="en-US" altLang="ja-JP" sz="2000" dirty="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Tree>
    <p:extLst>
      <p:ext uri="{BB962C8B-B14F-4D97-AF65-F5344CB8AC3E}">
        <p14:creationId xmlns:p14="http://schemas.microsoft.com/office/powerpoint/2010/main" val="182164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特徴ベクトルとか言われてもしっくりこないという人のために</a:t>
            </a:r>
            <a:r>
              <a:rPr lang="en-US" altLang="ja-JP" sz="2800" dirty="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枚から特徴的な点を沢山抽出できたとしてどれとどれが似ているかを知りたい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撮影条件によって対象は回転・拡大縮小・平行移動するので，画像が回転・拡大縮小・平行移動しても似た特徴ベクトルを生成できる手法がほしい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1808790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a:t>SIFT</a:t>
            </a:r>
            <a:r>
              <a:rPr lang="ja-JP" altLang="en-US" sz="3200" dirty="0"/>
              <a:t>特徴</a:t>
            </a:r>
            <a:r>
              <a:rPr lang="en-US" altLang="ja-JP" sz="3200" dirty="0"/>
              <a:t/>
            </a:r>
            <a:br>
              <a:rPr lang="en-US" altLang="ja-JP" sz="3200" dirty="0"/>
            </a:br>
            <a:r>
              <a:rPr lang="en-US" altLang="ja-JP" sz="3200" dirty="0"/>
              <a:t>Scale Invariant Feature Transform</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a:t>有名＆頻繁に利用される特徴量のひとつ</a:t>
                </a:r>
                <a:endParaRPr kumimoji="1" lang="en-US" altLang="ja-JP" sz="2400" dirty="0"/>
              </a:p>
              <a:p>
                <a:pPr>
                  <a:lnSpc>
                    <a:spcPct val="100000"/>
                  </a:lnSpc>
                  <a:spcBef>
                    <a:spcPts val="600"/>
                  </a:spcBef>
                </a:pPr>
                <a:r>
                  <a:rPr lang="ja-JP" altLang="en-US" sz="2400" dirty="0"/>
                  <a:t>周囲の特徴を</a:t>
                </a:r>
                <a:r>
                  <a:rPr lang="en-US" altLang="ja-JP" sz="2400" dirty="0"/>
                  <a:t>128</a:t>
                </a:r>
                <a:r>
                  <a:rPr lang="ja-JP" altLang="en-US" sz="2400" dirty="0"/>
                  <a:t>次元ベクトルで表現</a:t>
                </a:r>
                <a:endParaRPr kumimoji="1" lang="en-US" altLang="ja-JP" sz="2400" dirty="0"/>
              </a:p>
              <a:p>
                <a:pPr>
                  <a:lnSpc>
                    <a:spcPct val="100000"/>
                  </a:lnSpc>
                  <a:spcBef>
                    <a:spcPts val="600"/>
                  </a:spcBef>
                </a:pPr>
                <a:r>
                  <a:rPr kumimoji="1" lang="ja-JP" altLang="en-US" sz="2400" dirty="0"/>
                  <a:t>平行移動・回転・拡大縮小に堅固</a:t>
                </a:r>
                <a:endParaRPr kumimoji="1" lang="en-US" altLang="ja-JP" sz="2400" dirty="0"/>
              </a:p>
              <a:p>
                <a:pPr lvl="1">
                  <a:lnSpc>
                    <a:spcPct val="100000"/>
                  </a:lnSpc>
                  <a:spcBef>
                    <a:spcPts val="600"/>
                  </a:spcBef>
                </a:pPr>
                <a:r>
                  <a:rPr lang="ja-JP" altLang="en-US" sz="2000" dirty="0"/>
                  <a:t>平行移動・回転・拡大縮小があっても似た特徴ベクトルを出力できる</a:t>
                </a:r>
                <a:endParaRPr lang="en-US" altLang="ja-JP" sz="2000" dirty="0"/>
              </a:p>
              <a:p>
                <a:pPr lvl="8">
                  <a:lnSpc>
                    <a:spcPct val="100000"/>
                  </a:lnSpc>
                  <a:spcBef>
                    <a:spcPts val="600"/>
                  </a:spcBef>
                </a:pPr>
                <a:endParaRPr lang="en-US" altLang="ja-JP" sz="1400" dirty="0"/>
              </a:p>
              <a:p>
                <a:pPr>
                  <a:lnSpc>
                    <a:spcPct val="100000"/>
                  </a:lnSpc>
                  <a:spcBef>
                    <a:spcPts val="600"/>
                  </a:spcBef>
                </a:pPr>
                <a:r>
                  <a:rPr lang="ja-JP" altLang="en-US" sz="2400" dirty="0"/>
                  <a:t>特徴ベクトルにすると局所領域の相違度を計算できる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a:p>
              <a:p>
                <a:pPr marL="0" indent="0">
                  <a:lnSpc>
                    <a:spcPct val="100000"/>
                  </a:lnSpc>
                  <a:spcBef>
                    <a:spcPts val="600"/>
                  </a:spcBef>
                  <a:buNone/>
                </a:pPr>
                <a:endParaRPr lang="en-US" altLang="ja-JP" sz="800" dirty="0"/>
              </a:p>
              <a:p>
                <a:pPr marL="0" indent="0">
                  <a:lnSpc>
                    <a:spcPct val="100000"/>
                  </a:lnSpc>
                  <a:spcBef>
                    <a:spcPts val="600"/>
                  </a:spcBef>
                  <a:buNone/>
                </a:pPr>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a:t>は特徴ベクトルの要素</a:t>
                </a:r>
                <a:endParaRPr lang="en-US" altLang="ja-JP" sz="2000" dirty="0"/>
              </a:p>
              <a:p>
                <a:pPr marL="0" indent="0">
                  <a:lnSpc>
                    <a:spcPct val="100000"/>
                  </a:lnSpc>
                  <a:spcBef>
                    <a:spcPts val="600"/>
                  </a:spcBef>
                  <a:buNone/>
                </a:pPr>
                <a:r>
                  <a:rPr lang="en-US" altLang="ja-JP" sz="2000" dirty="0"/>
                  <a:t>※</a:t>
                </a:r>
                <a:r>
                  <a:rPr lang="ja-JP" altLang="en-US" sz="2000" dirty="0"/>
                  <a:t>これは相違度の一例</a:t>
                </a:r>
                <a:endParaRPr lang="en-US" altLang="ja-JP" sz="2400" dirty="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Tree>
    <p:extLst>
      <p:ext uri="{BB962C8B-B14F-4D97-AF65-F5344CB8AC3E}">
        <p14:creationId xmlns:p14="http://schemas.microsoft.com/office/powerpoint/2010/main" val="552147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en-US" altLang="ja-JP" sz="4800" b="1" dirty="0"/>
              <a:t>SIFT</a:t>
            </a:r>
            <a:r>
              <a:rPr kumimoji="1" lang="ja-JP" altLang="en-US" sz="4800" b="1" dirty="0"/>
              <a:t>特徴</a:t>
            </a:r>
          </a:p>
        </p:txBody>
      </p:sp>
      <p:sp>
        <p:nvSpPr>
          <p:cNvPr id="4" name="スライド番号プレースホルダー 3">
            <a:extLst>
              <a:ext uri="{FF2B5EF4-FFF2-40B4-BE49-F238E27FC236}">
                <a16:creationId xmlns:a16="http://schemas.microsoft.com/office/drawing/2014/main" id="{522C4AF1-CD13-47C0-8D1B-795AA38297C6}"/>
              </a:ext>
            </a:extLst>
          </p:cNvPr>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Tree>
    <p:extLst>
      <p:ext uri="{BB962C8B-B14F-4D97-AF65-F5344CB8AC3E}">
        <p14:creationId xmlns:p14="http://schemas.microsoft.com/office/powerpoint/2010/main" val="2520058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C5BAD66-84B8-40A2-B7AE-CF47E0678A2A}"/>
              </a:ext>
            </a:extLst>
          </p:cNvPr>
          <p:cNvPicPr>
            <a:picLocks noChangeAspect="1"/>
          </p:cNvPicPr>
          <p:nvPr/>
        </p:nvPicPr>
        <p:blipFill>
          <a:blip r:embed="rId2"/>
          <a:stretch>
            <a:fillRect/>
          </a:stretch>
        </p:blipFill>
        <p:spPr>
          <a:xfrm>
            <a:off x="83881" y="0"/>
            <a:ext cx="12024238" cy="6858000"/>
          </a:xfrm>
          <a:prstGeom prst="rect">
            <a:avLst/>
          </a:prstGeom>
        </p:spPr>
      </p:pic>
    </p:spTree>
    <p:extLst>
      <p:ext uri="{BB962C8B-B14F-4D97-AF65-F5344CB8AC3E}">
        <p14:creationId xmlns:p14="http://schemas.microsoft.com/office/powerpoint/2010/main" val="39342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a:t>特徴点検出</a:t>
            </a:r>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a:t>（復習）ガウシアンフィルタとその性質</a:t>
            </a:r>
            <a:endParaRPr lang="en-US" altLang="ja-JP" dirty="0"/>
          </a:p>
          <a:p>
            <a:r>
              <a:rPr lang="ja-JP" altLang="en-US" dirty="0"/>
              <a:t>特徴点とは</a:t>
            </a:r>
            <a:endParaRPr lang="en-US" altLang="ja-JP" dirty="0"/>
          </a:p>
          <a:p>
            <a:r>
              <a:rPr lang="en-US" altLang="ja-JP" dirty="0"/>
              <a:t>SIFT</a:t>
            </a:r>
            <a:r>
              <a:rPr lang="ja-JP" altLang="en-US" dirty="0"/>
              <a:t>特徴</a:t>
            </a:r>
            <a:endParaRPr lang="en-US" altLang="ja-JP" dirty="0"/>
          </a:p>
          <a:p>
            <a:r>
              <a:rPr lang="en-US" altLang="ja-JP" dirty="0"/>
              <a:t>Hough</a:t>
            </a:r>
            <a:r>
              <a:rPr lang="ja-JP" altLang="en-US" dirty="0"/>
              <a:t>変換</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a:t>
            </a:fld>
            <a:endParaRPr kumimoji="1" lang="ja-JP" altLang="en-US"/>
          </a:p>
        </p:txBody>
      </p:sp>
    </p:spTree>
    <p:extLst>
      <p:ext uri="{BB962C8B-B14F-4D97-AF65-F5344CB8AC3E}">
        <p14:creationId xmlns:p14="http://schemas.microsoft.com/office/powerpoint/2010/main" val="223848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a:t>DoG</a:t>
            </a:r>
            <a:r>
              <a:rPr kumimoji="1" lang="en-US" altLang="ja-JP" sz="3600" dirty="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ぼかした画像の差分を計算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229457" y="4349130"/>
            <a:ext cx="2876551" cy="1200329"/>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sp>
        <p:nvSpPr>
          <p:cNvPr id="115" name="正方形/長方形 114">
            <a:extLst>
              <a:ext uri="{FF2B5EF4-FFF2-40B4-BE49-F238E27FC236}">
                <a16:creationId xmlns:a16="http://schemas.microsoft.com/office/drawing/2014/main" id="{3D4D00C0-CD97-4A5F-9908-E65B265303B9}"/>
              </a:ext>
            </a:extLst>
          </p:cNvPr>
          <p:cNvSpPr/>
          <p:nvPr/>
        </p:nvSpPr>
        <p:spPr>
          <a:xfrm>
            <a:off x="9537570" y="6289618"/>
            <a:ext cx="2669801" cy="584775"/>
          </a:xfrm>
          <a:prstGeom prst="rect">
            <a:avLst/>
          </a:prstGeom>
        </p:spPr>
        <p:txBody>
          <a:bodyPr wrap="squar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 σ k</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はパラメタ</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i="1" dirty="0">
                <a:latin typeface="メイリオ" panose="020B0604030504040204" pitchFamily="50" charset="-128"/>
                <a:ea typeface="メイリオ" panose="020B0604030504040204" pitchFamily="50" charset="-128"/>
                <a:cs typeface="メイリオ" panose="020B0604030504040204" pitchFamily="50" charset="-128"/>
              </a:rPr>
              <a:t>図では </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σ =2 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89525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a:t>DoG</a:t>
            </a:r>
            <a:r>
              <a:rPr kumimoji="1" lang="en-US" altLang="ja-JP" sz="3600" dirty="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1014573" cy="369332"/>
          </a:xfrm>
          <a:prstGeom prst="rect">
            <a:avLst/>
          </a:prstGeom>
          <a:solidFill>
            <a:schemeClr val="accent4"/>
          </a:solidFill>
        </p:spPr>
        <p:txBody>
          <a:bodyPr wrap="none">
            <a:spAutoFit/>
          </a:bodyPr>
          <a:lstStyle/>
          <a:p>
            <a:r>
              <a:rPr lang="en-US" altLang="ja-JP" dirty="0">
                <a:latin typeface="メイリオ" panose="020B0604030504040204" pitchFamily="50" charset="-128"/>
                <a:ea typeface="メイリオ" panose="020B0604030504040204" pitchFamily="50" charset="-128"/>
              </a:rPr>
              <a:t>DoG.py</a:t>
            </a:r>
            <a:endParaRPr lang="ja-JP" altLang="en-US" dirty="0">
              <a:latin typeface="メイリオ" panose="020B0604030504040204" pitchFamily="50" charset="-128"/>
              <a:ea typeface="メイリオ" panose="020B0604030504040204" pitchFamily="50" charset="-128"/>
            </a:endParaRPr>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その特徴点が現れたスケールも同時に得られる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latin typeface="メイリオ" panose="020B0604030504040204" pitchFamily="50" charset="-128"/>
                <a:ea typeface="メイリオ" panose="020B0604030504040204" pitchFamily="50" charset="-128"/>
              </a:rPr>
              <a:t>21</a:t>
            </a:fld>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80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FA2EE06-3A3F-469C-BF0C-CDC40E45136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1148609"/>
            <a:ext cx="2384767" cy="2245469"/>
          </a:xfrm>
          <a:prstGeom prst="rect">
            <a:avLst/>
          </a:prstGeom>
        </p:spPr>
      </p:pic>
      <p:graphicFrame>
        <p:nvGraphicFramePr>
          <p:cNvPr id="10" name="表 10">
            <a:extLst>
              <a:ext uri="{FF2B5EF4-FFF2-40B4-BE49-F238E27FC236}">
                <a16:creationId xmlns:a16="http://schemas.microsoft.com/office/drawing/2014/main" id="{ACE3D8CA-F98D-4F4C-AE04-AA72AB8A1944}"/>
              </a:ext>
            </a:extLst>
          </p:cNvPr>
          <p:cNvGraphicFramePr>
            <a:graphicFrameLocks noGrp="1"/>
          </p:cNvGraphicFramePr>
          <p:nvPr>
            <p:extLst>
              <p:ext uri="{D42A27DB-BD31-4B8C-83A1-F6EECF244321}">
                <p14:modId xmlns:p14="http://schemas.microsoft.com/office/powerpoint/2010/main" val="2373823825"/>
              </p:ext>
            </p:extLst>
          </p:nvPr>
        </p:nvGraphicFramePr>
        <p:xfrm>
          <a:off x="6212168" y="1210361"/>
          <a:ext cx="1988816" cy="2099736"/>
        </p:xfrm>
        <a:graphic>
          <a:graphicData uri="http://schemas.openxmlformats.org/drawingml/2006/table">
            <a:tbl>
              <a:tblPr firstRow="1" bandRow="1">
                <a:tableStyleId>{5C22544A-7EE6-4342-B048-85BDC9FD1C3A}</a:tableStyleId>
              </a:tblPr>
              <a:tblGrid>
                <a:gridCol w="248602">
                  <a:extLst>
                    <a:ext uri="{9D8B030D-6E8A-4147-A177-3AD203B41FA5}">
                      <a16:colId xmlns:a16="http://schemas.microsoft.com/office/drawing/2014/main" val="1613120371"/>
                    </a:ext>
                  </a:extLst>
                </a:gridCol>
                <a:gridCol w="248602">
                  <a:extLst>
                    <a:ext uri="{9D8B030D-6E8A-4147-A177-3AD203B41FA5}">
                      <a16:colId xmlns:a16="http://schemas.microsoft.com/office/drawing/2014/main" val="389322894"/>
                    </a:ext>
                  </a:extLst>
                </a:gridCol>
                <a:gridCol w="248602">
                  <a:extLst>
                    <a:ext uri="{9D8B030D-6E8A-4147-A177-3AD203B41FA5}">
                      <a16:colId xmlns:a16="http://schemas.microsoft.com/office/drawing/2014/main" val="3884924063"/>
                    </a:ext>
                  </a:extLst>
                </a:gridCol>
                <a:gridCol w="248602">
                  <a:extLst>
                    <a:ext uri="{9D8B030D-6E8A-4147-A177-3AD203B41FA5}">
                      <a16:colId xmlns:a16="http://schemas.microsoft.com/office/drawing/2014/main" val="1605442626"/>
                    </a:ext>
                  </a:extLst>
                </a:gridCol>
                <a:gridCol w="248602">
                  <a:extLst>
                    <a:ext uri="{9D8B030D-6E8A-4147-A177-3AD203B41FA5}">
                      <a16:colId xmlns:a16="http://schemas.microsoft.com/office/drawing/2014/main" val="803937424"/>
                    </a:ext>
                  </a:extLst>
                </a:gridCol>
                <a:gridCol w="248602">
                  <a:extLst>
                    <a:ext uri="{9D8B030D-6E8A-4147-A177-3AD203B41FA5}">
                      <a16:colId xmlns:a16="http://schemas.microsoft.com/office/drawing/2014/main" val="2671607831"/>
                    </a:ext>
                  </a:extLst>
                </a:gridCol>
                <a:gridCol w="248602">
                  <a:extLst>
                    <a:ext uri="{9D8B030D-6E8A-4147-A177-3AD203B41FA5}">
                      <a16:colId xmlns:a16="http://schemas.microsoft.com/office/drawing/2014/main" val="3031063467"/>
                    </a:ext>
                  </a:extLst>
                </a:gridCol>
                <a:gridCol w="248602">
                  <a:extLst>
                    <a:ext uri="{9D8B030D-6E8A-4147-A177-3AD203B41FA5}">
                      <a16:colId xmlns:a16="http://schemas.microsoft.com/office/drawing/2014/main" val="1455686385"/>
                    </a:ext>
                  </a:extLst>
                </a:gridCol>
              </a:tblGrid>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6107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1745225"/>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503080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58859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0319711"/>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8460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171182"/>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2967539"/>
                  </a:ext>
                </a:extLst>
              </a:tr>
            </a:tbl>
          </a:graphicData>
        </a:graphic>
      </p:graphicFrame>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a:t>SIFT</a:t>
            </a:r>
            <a:r>
              <a:rPr kumimoji="1" lang="ja-JP" altLang="en-US" sz="4800" dirty="0"/>
              <a:t>特徴</a:t>
            </a:r>
          </a:p>
        </p:txBody>
      </p:sp>
      <p:sp>
        <p:nvSpPr>
          <p:cNvPr id="3" name="コンテンツ プレースホルダー 2"/>
          <p:cNvSpPr>
            <a:spLocks noGrp="1"/>
          </p:cNvSpPr>
          <p:nvPr>
            <p:ph idx="1"/>
          </p:nvPr>
        </p:nvSpPr>
        <p:spPr>
          <a:xfrm>
            <a:off x="203199" y="-1"/>
            <a:ext cx="5786539" cy="7010401"/>
          </a:xfrm>
        </p:spPr>
        <p:txBody>
          <a:bodyPr>
            <a:normAutofit/>
          </a:bodyPr>
          <a:lstStyle/>
          <a:p>
            <a:pPr marL="457200" indent="-457200">
              <a:lnSpc>
                <a:spcPct val="100000"/>
              </a:lnSpc>
              <a:spcBef>
                <a:spcPts val="600"/>
              </a:spcBef>
              <a:buAutoNum type="arabicPeriod"/>
            </a:pPr>
            <a:r>
              <a:rPr kumimoji="1" lang="ja-JP" altLang="en-US" sz="2000" b="1" dirty="0"/>
              <a:t>特徴点検出</a:t>
            </a:r>
            <a:endParaRPr lang="en-US" altLang="ja-JP" sz="2000" b="1" dirty="0"/>
          </a:p>
          <a:p>
            <a:pPr>
              <a:lnSpc>
                <a:spcPct val="100000"/>
              </a:lnSpc>
              <a:spcBef>
                <a:spcPts val="600"/>
              </a:spcBef>
            </a:pPr>
            <a:r>
              <a:rPr kumimoji="1" lang="en-US" altLang="ja-JP" sz="1600" dirty="0" err="1"/>
              <a:t>DoG</a:t>
            </a:r>
            <a:r>
              <a:rPr kumimoji="1" lang="ja-JP" altLang="en-US" sz="1600" dirty="0"/>
              <a:t>の極大・極小を特徴点とする</a:t>
            </a:r>
            <a:endParaRPr lang="en-US" altLang="ja-JP" sz="1600" dirty="0"/>
          </a:p>
          <a:p>
            <a:pPr>
              <a:lnSpc>
                <a:spcPct val="100000"/>
              </a:lnSpc>
              <a:spcBef>
                <a:spcPts val="600"/>
              </a:spcBef>
            </a:pPr>
            <a:r>
              <a:rPr lang="en-US" altLang="ja-JP" sz="1600" dirty="0"/>
              <a:t>Harris </a:t>
            </a:r>
            <a:r>
              <a:rPr lang="ja-JP" altLang="en-US" sz="1600" dirty="0"/>
              <a:t>行列を用いてエッジ点は除去</a:t>
            </a:r>
            <a:endParaRPr lang="en-US" altLang="ja-JP" sz="1600" dirty="0"/>
          </a:p>
          <a:p>
            <a:pPr>
              <a:lnSpc>
                <a:spcPct val="100000"/>
              </a:lnSpc>
              <a:spcBef>
                <a:spcPts val="600"/>
              </a:spcBef>
            </a:pPr>
            <a:r>
              <a:rPr lang="ja-JP" altLang="en-US" sz="1600" dirty="0"/>
              <a:t>閾値処理でノイズ（極大値が小さい点）も除去</a:t>
            </a:r>
            <a:endParaRPr lang="en-US" altLang="ja-JP" sz="1600" dirty="0"/>
          </a:p>
          <a:p>
            <a:pPr>
              <a:lnSpc>
                <a:spcPct val="100000"/>
              </a:lnSpc>
              <a:spcBef>
                <a:spcPts val="600"/>
              </a:spcBef>
            </a:pPr>
            <a:endParaRPr lang="en-US" altLang="ja-JP" sz="1600" dirty="0"/>
          </a:p>
          <a:p>
            <a:pPr marL="0" indent="0">
              <a:lnSpc>
                <a:spcPct val="100000"/>
              </a:lnSpc>
              <a:spcBef>
                <a:spcPts val="600"/>
              </a:spcBef>
              <a:buNone/>
            </a:pPr>
            <a:r>
              <a:rPr lang="en-US" altLang="ja-JP" sz="2000" dirty="0"/>
              <a:t>2. </a:t>
            </a:r>
            <a:r>
              <a:rPr lang="ja-JP" altLang="en-US" sz="2000" b="1" dirty="0"/>
              <a:t>方向検出</a:t>
            </a:r>
            <a:endParaRPr lang="en-US" altLang="ja-JP" sz="2000" b="1" dirty="0"/>
          </a:p>
          <a:p>
            <a:pPr>
              <a:lnSpc>
                <a:spcPct val="100000"/>
              </a:lnSpc>
              <a:spcBef>
                <a:spcPts val="600"/>
              </a:spcBef>
            </a:pPr>
            <a:r>
              <a:rPr lang="ja-JP" altLang="en-US" sz="1600" dirty="0">
                <a:solidFill>
                  <a:srgbClr val="FF0000"/>
                </a:solidFill>
              </a:rPr>
              <a:t>発見した各特徴点において、</a:t>
            </a:r>
            <a:r>
              <a:rPr lang="en-US" altLang="ja-JP" sz="1600" dirty="0" err="1">
                <a:solidFill>
                  <a:srgbClr val="FF0000"/>
                </a:solidFill>
              </a:rPr>
              <a:t>DoG</a:t>
            </a:r>
            <a:r>
              <a:rPr lang="ja-JP" altLang="en-US" sz="1600" dirty="0">
                <a:solidFill>
                  <a:srgbClr val="FF0000"/>
                </a:solidFill>
              </a:rPr>
              <a:t>の層に対応するガウシアンフィルタのかかった画像を利用し</a:t>
            </a:r>
            <a:endParaRPr lang="en-US" altLang="ja-JP" sz="1600" dirty="0">
              <a:solidFill>
                <a:srgbClr val="FF0000"/>
              </a:solidFill>
            </a:endParaRPr>
          </a:p>
          <a:p>
            <a:pPr>
              <a:lnSpc>
                <a:spcPct val="100000"/>
              </a:lnSpc>
              <a:spcBef>
                <a:spcPts val="600"/>
              </a:spcBef>
            </a:pPr>
            <a:r>
              <a:rPr lang="ja-JP" altLang="en-US" sz="1600" dirty="0"/>
              <a:t>勾配ヒストグラムを生成（方向を</a:t>
            </a:r>
            <a:r>
              <a:rPr lang="en-US" altLang="ja-JP" sz="1600" dirty="0"/>
              <a:t>36</a:t>
            </a:r>
            <a:r>
              <a:rPr lang="ja-JP" altLang="en-US" sz="1600" dirty="0"/>
              <a:t>分割し，強度を中心からの距離で重み付け）</a:t>
            </a:r>
            <a:endParaRPr lang="en-US" altLang="ja-JP" sz="1600" dirty="0"/>
          </a:p>
          <a:p>
            <a:pPr>
              <a:lnSpc>
                <a:spcPct val="100000"/>
              </a:lnSpc>
              <a:spcBef>
                <a:spcPts val="600"/>
              </a:spcBef>
            </a:pPr>
            <a:r>
              <a:rPr lang="ja-JP" altLang="en-US" sz="1600" dirty="0"/>
              <a:t>ヒストグラムを正規化し強度が</a:t>
            </a:r>
            <a:r>
              <a:rPr lang="en-US" altLang="ja-JP" sz="1600" dirty="0"/>
              <a:t>0.8</a:t>
            </a:r>
            <a:r>
              <a:rPr lang="ja-JP" altLang="en-US" sz="1600" dirty="0"/>
              <a:t>以上の方向を検出</a:t>
            </a:r>
            <a:r>
              <a:rPr lang="en-US" altLang="ja-JP" sz="1600" dirty="0"/>
              <a:t>(</a:t>
            </a:r>
            <a:r>
              <a:rPr lang="ja-JP" altLang="en-US" sz="1600" dirty="0"/>
              <a:t>複数検出される</a:t>
            </a:r>
            <a:r>
              <a:rPr lang="en-US" altLang="ja-JP" sz="1600" dirty="0">
                <a:sym typeface="Wingdings" panose="05000000000000000000" pitchFamily="2" charset="2"/>
              </a:rPr>
              <a:t></a:t>
            </a:r>
            <a:r>
              <a:rPr lang="ja-JP" altLang="en-US" sz="1600" dirty="0">
                <a:sym typeface="Wingdings" panose="05000000000000000000" pitchFamily="2" charset="2"/>
              </a:rPr>
              <a:t>複数の特徴量を生成</a:t>
            </a:r>
            <a:r>
              <a:rPr lang="en-US" altLang="ja-JP" sz="1600" dirty="0"/>
              <a:t>)</a:t>
            </a:r>
          </a:p>
          <a:p>
            <a:pPr>
              <a:lnSpc>
                <a:spcPct val="100000"/>
              </a:lnSpc>
              <a:spcBef>
                <a:spcPts val="600"/>
              </a:spcBef>
            </a:pPr>
            <a:endParaRPr lang="en-US" altLang="ja-JP" sz="1600" dirty="0"/>
          </a:p>
          <a:p>
            <a:pPr marL="0" indent="0">
              <a:lnSpc>
                <a:spcPct val="100000"/>
              </a:lnSpc>
              <a:spcBef>
                <a:spcPts val="600"/>
              </a:spcBef>
              <a:buNone/>
            </a:pPr>
            <a:r>
              <a:rPr lang="en-US" altLang="ja-JP" sz="2000" dirty="0"/>
              <a:t>3. </a:t>
            </a:r>
            <a:r>
              <a:rPr lang="ja-JP" altLang="en-US" sz="2000" b="1" dirty="0"/>
              <a:t>特徴ベクトル計算</a:t>
            </a:r>
            <a:endParaRPr lang="en-US" altLang="ja-JP" sz="2000" b="1" dirty="0"/>
          </a:p>
          <a:p>
            <a:pPr>
              <a:lnSpc>
                <a:spcPct val="100000"/>
              </a:lnSpc>
              <a:spcBef>
                <a:spcPts val="600"/>
              </a:spcBef>
            </a:pPr>
            <a:r>
              <a:rPr lang="ja-JP" altLang="en-US" sz="1800" dirty="0"/>
              <a:t>検出した方向に沿った局所窓を配置</a:t>
            </a:r>
            <a:endParaRPr lang="en-US" altLang="ja-JP" sz="1800" dirty="0"/>
          </a:p>
          <a:p>
            <a:pPr>
              <a:lnSpc>
                <a:spcPct val="100000"/>
              </a:lnSpc>
              <a:spcBef>
                <a:spcPts val="600"/>
              </a:spcBef>
            </a:pPr>
            <a:r>
              <a:rPr lang="ja-JP" altLang="en-US" sz="1800" dirty="0"/>
              <a:t>領域を</a:t>
            </a:r>
            <a:r>
              <a:rPr lang="en-US" altLang="ja-JP" sz="1800" dirty="0"/>
              <a:t>4x4</a:t>
            </a:r>
            <a:r>
              <a:rPr lang="ja-JP" altLang="en-US" sz="1800" dirty="0"/>
              <a:t>分割し，各領域内で勾配ヒストグラムを計算する</a:t>
            </a:r>
            <a:endParaRPr lang="en-US" altLang="ja-JP" sz="1800" dirty="0"/>
          </a:p>
          <a:p>
            <a:pPr>
              <a:lnSpc>
                <a:spcPct val="100000"/>
              </a:lnSpc>
              <a:spcBef>
                <a:spcPts val="600"/>
              </a:spcBef>
            </a:pPr>
            <a:r>
              <a:rPr lang="ja-JP" altLang="en-US" sz="1800" dirty="0"/>
              <a:t>勾配ヒストグラムを特徴ベクトルとする</a:t>
            </a:r>
            <a:endParaRPr lang="en-US" altLang="ja-JP" sz="1800" dirty="0"/>
          </a:p>
          <a:p>
            <a:pPr lvl="1">
              <a:lnSpc>
                <a:spcPct val="100000"/>
              </a:lnSpc>
              <a:spcBef>
                <a:spcPts val="600"/>
              </a:spcBef>
            </a:pPr>
            <a:r>
              <a:rPr lang="ja-JP" altLang="en-US" sz="1400" dirty="0"/>
              <a:t>勾配は</a:t>
            </a:r>
            <a:r>
              <a:rPr lang="en-US" altLang="ja-JP" sz="1400" dirty="0"/>
              <a:t>8</a:t>
            </a:r>
            <a:r>
              <a:rPr lang="ja-JP" altLang="en-US" sz="1400" dirty="0"/>
              <a:t>方向に量子化</a:t>
            </a:r>
            <a:endParaRPr lang="en-US" altLang="ja-JP" sz="1400" dirty="0"/>
          </a:p>
          <a:p>
            <a:pPr lvl="1">
              <a:lnSpc>
                <a:spcPct val="100000"/>
              </a:lnSpc>
              <a:spcBef>
                <a:spcPts val="600"/>
              </a:spcBef>
            </a:pPr>
            <a:r>
              <a:rPr lang="en-US" altLang="ja-JP" sz="1400" dirty="0"/>
              <a:t>4*4*8 = 128</a:t>
            </a:r>
            <a:r>
              <a:rPr lang="ja-JP" altLang="en-US" sz="1400" dirty="0"/>
              <a:t>次元ベクトルに</a:t>
            </a:r>
            <a:endParaRPr lang="en-US" altLang="ja-JP" sz="900" dirty="0"/>
          </a:p>
          <a:p>
            <a:pPr>
              <a:lnSpc>
                <a:spcPct val="100000"/>
              </a:lnSpc>
              <a:spcBef>
                <a:spcPts val="600"/>
              </a:spcBef>
            </a:pPr>
            <a:r>
              <a:rPr lang="ja-JP" altLang="en-US" sz="1800" dirty="0"/>
              <a:t>得られた特徴ベクトルを正規化</a:t>
            </a:r>
            <a:r>
              <a:rPr lang="ja-JP" altLang="en-US" sz="1400" dirty="0"/>
              <a:t>（ベクトルの総和で割る）</a:t>
            </a:r>
            <a:endParaRPr lang="en-US" altLang="ja-JP" sz="14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
        <p:nvSpPr>
          <p:cNvPr id="8" name="楕円 7">
            <a:extLst>
              <a:ext uri="{FF2B5EF4-FFF2-40B4-BE49-F238E27FC236}">
                <a16:creationId xmlns:a16="http://schemas.microsoft.com/office/drawing/2014/main" id="{1B4AEE46-1A76-4CBB-8903-5D5723F365F3}"/>
              </a:ext>
            </a:extLst>
          </p:cNvPr>
          <p:cNvSpPr/>
          <p:nvPr/>
        </p:nvSpPr>
        <p:spPr>
          <a:xfrm>
            <a:off x="7154978" y="2206250"/>
            <a:ext cx="97549" cy="97549"/>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8D08E99D-E13C-41FF-9278-50719C279122}"/>
              </a:ext>
            </a:extLst>
          </p:cNvPr>
          <p:cNvCxnSpPr>
            <a:cxnSpLocks/>
          </p:cNvCxnSpPr>
          <p:nvPr/>
        </p:nvCxnSpPr>
        <p:spPr>
          <a:xfrm>
            <a:off x="6334317" y="1333501"/>
            <a:ext cx="121920" cy="115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66E68C0D-EC78-496D-9478-BD7770EE840F}"/>
              </a:ext>
            </a:extLst>
          </p:cNvPr>
          <p:cNvCxnSpPr>
            <a:cxnSpLocks/>
          </p:cNvCxnSpPr>
          <p:nvPr/>
        </p:nvCxnSpPr>
        <p:spPr>
          <a:xfrm flipV="1">
            <a:off x="6581753" y="1333500"/>
            <a:ext cx="16594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271AC6EA-D706-4F58-8995-EF5E98380DD1}"/>
              </a:ext>
            </a:extLst>
          </p:cNvPr>
          <p:cNvCxnSpPr>
            <a:cxnSpLocks/>
          </p:cNvCxnSpPr>
          <p:nvPr/>
        </p:nvCxnSpPr>
        <p:spPr>
          <a:xfrm flipH="1" flipV="1">
            <a:off x="6693091" y="1248897"/>
            <a:ext cx="13609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C4DDBEE-1023-4260-B632-3617A219259A}"/>
              </a:ext>
            </a:extLst>
          </p:cNvPr>
          <p:cNvCxnSpPr>
            <a:cxnSpLocks/>
          </p:cNvCxnSpPr>
          <p:nvPr/>
        </p:nvCxnSpPr>
        <p:spPr>
          <a:xfrm>
            <a:off x="7076625" y="1333501"/>
            <a:ext cx="165949" cy="35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282B11E-2350-4436-A337-EC47AEFEC226}"/>
              </a:ext>
            </a:extLst>
          </p:cNvPr>
          <p:cNvCxnSpPr>
            <a:cxnSpLocks/>
          </p:cNvCxnSpPr>
          <p:nvPr/>
        </p:nvCxnSpPr>
        <p:spPr>
          <a:xfrm flipH="1" flipV="1">
            <a:off x="7187963" y="1210361"/>
            <a:ext cx="136098" cy="123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FB7D453-B71C-4E64-9565-B754A496E576}"/>
              </a:ext>
            </a:extLst>
          </p:cNvPr>
          <p:cNvCxnSpPr>
            <a:cxnSpLocks/>
          </p:cNvCxnSpPr>
          <p:nvPr/>
        </p:nvCxnSpPr>
        <p:spPr>
          <a:xfrm flipV="1">
            <a:off x="7571497" y="1271931"/>
            <a:ext cx="76020" cy="615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9AA552D7-AC85-498A-BF89-EF33C58063A1}"/>
              </a:ext>
            </a:extLst>
          </p:cNvPr>
          <p:cNvCxnSpPr>
            <a:cxnSpLocks/>
          </p:cNvCxnSpPr>
          <p:nvPr/>
        </p:nvCxnSpPr>
        <p:spPr>
          <a:xfrm flipH="1" flipV="1">
            <a:off x="7723497" y="1248897"/>
            <a:ext cx="95436"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E0ECF3E-CB26-4141-AEB5-4364760D44BE}"/>
              </a:ext>
            </a:extLst>
          </p:cNvPr>
          <p:cNvCxnSpPr>
            <a:cxnSpLocks/>
          </p:cNvCxnSpPr>
          <p:nvPr/>
        </p:nvCxnSpPr>
        <p:spPr>
          <a:xfrm flipH="1" flipV="1">
            <a:off x="8016908" y="1248897"/>
            <a:ext cx="4945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AD2AE8E-4843-4255-8563-2FEF75BF0B34}"/>
              </a:ext>
            </a:extLst>
          </p:cNvPr>
          <p:cNvCxnSpPr>
            <a:cxnSpLocks/>
          </p:cNvCxnSpPr>
          <p:nvPr/>
        </p:nvCxnSpPr>
        <p:spPr>
          <a:xfrm flipH="1" flipV="1">
            <a:off x="6156558" y="1509783"/>
            <a:ext cx="177759" cy="101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8E20835-AC57-4907-8DFE-D79E6A0F899F}"/>
              </a:ext>
            </a:extLst>
          </p:cNvPr>
          <p:cNvCxnSpPr>
            <a:cxnSpLocks/>
          </p:cNvCxnSpPr>
          <p:nvPr/>
        </p:nvCxnSpPr>
        <p:spPr>
          <a:xfrm>
            <a:off x="6581753" y="1611054"/>
            <a:ext cx="121920" cy="18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30C470A-9939-4215-8A70-2F6BE8BE84C0}"/>
              </a:ext>
            </a:extLst>
          </p:cNvPr>
          <p:cNvCxnSpPr>
            <a:cxnSpLocks/>
          </p:cNvCxnSpPr>
          <p:nvPr/>
        </p:nvCxnSpPr>
        <p:spPr>
          <a:xfrm flipH="1" flipV="1">
            <a:off x="6805376" y="1528763"/>
            <a:ext cx="23813" cy="82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F1843-99AE-4980-9C6F-BF267AC0BD74}"/>
              </a:ext>
            </a:extLst>
          </p:cNvPr>
          <p:cNvCxnSpPr>
            <a:cxnSpLocks/>
          </p:cNvCxnSpPr>
          <p:nvPr/>
        </p:nvCxnSpPr>
        <p:spPr>
          <a:xfrm flipH="1" flipV="1">
            <a:off x="6930892" y="1378434"/>
            <a:ext cx="145733" cy="232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67D5A75E-7D27-4B6A-BC61-0AC56430B0B9}"/>
              </a:ext>
            </a:extLst>
          </p:cNvPr>
          <p:cNvCxnSpPr/>
          <p:nvPr/>
        </p:nvCxnSpPr>
        <p:spPr>
          <a:xfrm flipV="1">
            <a:off x="7324061"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4640884-D397-4150-8738-E0C333F768FA}"/>
              </a:ext>
            </a:extLst>
          </p:cNvPr>
          <p:cNvCxnSpPr/>
          <p:nvPr/>
        </p:nvCxnSpPr>
        <p:spPr>
          <a:xfrm flipV="1">
            <a:off x="7571497"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F70A4EF-E409-405A-9913-5EC460298F10}"/>
              </a:ext>
            </a:extLst>
          </p:cNvPr>
          <p:cNvCxnSpPr/>
          <p:nvPr/>
        </p:nvCxnSpPr>
        <p:spPr>
          <a:xfrm flipV="1">
            <a:off x="7818933"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44BA09DD-5AF7-4BF8-AA24-EB71E75D8C4C}"/>
              </a:ext>
            </a:extLst>
          </p:cNvPr>
          <p:cNvCxnSpPr/>
          <p:nvPr/>
        </p:nvCxnSpPr>
        <p:spPr>
          <a:xfrm flipV="1">
            <a:off x="8066366"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9ECB8EE-CEEA-4ACC-9293-39AB95461302}"/>
              </a:ext>
            </a:extLst>
          </p:cNvPr>
          <p:cNvCxnSpPr>
            <a:cxnSpLocks/>
          </p:cNvCxnSpPr>
          <p:nvPr/>
        </p:nvCxnSpPr>
        <p:spPr>
          <a:xfrm flipH="1" flipV="1">
            <a:off x="6176202" y="1777111"/>
            <a:ext cx="15811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B7C4BA6-74B0-4BA9-A45E-3841D47AC4DD}"/>
              </a:ext>
            </a:extLst>
          </p:cNvPr>
          <p:cNvCxnSpPr>
            <a:cxnSpLocks/>
          </p:cNvCxnSpPr>
          <p:nvPr/>
        </p:nvCxnSpPr>
        <p:spPr>
          <a:xfrm flipH="1" flipV="1">
            <a:off x="6473858" y="1777111"/>
            <a:ext cx="10789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0C60AF9-6C13-4AC6-9FCF-94B735104847}"/>
              </a:ext>
            </a:extLst>
          </p:cNvPr>
          <p:cNvCxnSpPr>
            <a:cxnSpLocks/>
          </p:cNvCxnSpPr>
          <p:nvPr/>
        </p:nvCxnSpPr>
        <p:spPr>
          <a:xfrm flipH="1" flipV="1">
            <a:off x="6642713" y="1662113"/>
            <a:ext cx="186476" cy="2098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344D054-E4C7-4EE3-8CCD-7D76F9822908}"/>
              </a:ext>
            </a:extLst>
          </p:cNvPr>
          <p:cNvCxnSpPr>
            <a:cxnSpLocks/>
          </p:cNvCxnSpPr>
          <p:nvPr/>
        </p:nvCxnSpPr>
        <p:spPr>
          <a:xfrm flipV="1">
            <a:off x="7076625" y="1812104"/>
            <a:ext cx="129951" cy="598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178D30D-B7AD-4C78-81EE-FE9812ABC1DA}"/>
              </a:ext>
            </a:extLst>
          </p:cNvPr>
          <p:cNvCxnSpPr>
            <a:cxnSpLocks/>
          </p:cNvCxnSpPr>
          <p:nvPr/>
        </p:nvCxnSpPr>
        <p:spPr>
          <a:xfrm flipV="1">
            <a:off x="7324061" y="1683560"/>
            <a:ext cx="49460"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8AE8BAA-6216-4382-8D62-F3C2E8698DC7}"/>
              </a:ext>
            </a:extLst>
          </p:cNvPr>
          <p:cNvCxnSpPr>
            <a:cxnSpLocks/>
          </p:cNvCxnSpPr>
          <p:nvPr/>
        </p:nvCxnSpPr>
        <p:spPr>
          <a:xfrm flipH="1">
            <a:off x="7429131" y="1871940"/>
            <a:ext cx="142366" cy="250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78C03E-E609-460B-99EF-E3D4E238EDB7}"/>
              </a:ext>
            </a:extLst>
          </p:cNvPr>
          <p:cNvCxnSpPr>
            <a:cxnSpLocks/>
          </p:cNvCxnSpPr>
          <p:nvPr/>
        </p:nvCxnSpPr>
        <p:spPr>
          <a:xfrm flipV="1">
            <a:off x="7818933" y="1704902"/>
            <a:ext cx="154530" cy="1670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AFFEABB-47D5-4DE2-96CE-E58E9FD2C0E7}"/>
              </a:ext>
            </a:extLst>
          </p:cNvPr>
          <p:cNvCxnSpPr>
            <a:cxnSpLocks/>
          </p:cNvCxnSpPr>
          <p:nvPr/>
        </p:nvCxnSpPr>
        <p:spPr>
          <a:xfrm flipV="1">
            <a:off x="8066366" y="1683560"/>
            <a:ext cx="149658"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A369D84-A280-4974-9D07-C313B934E65D}"/>
              </a:ext>
            </a:extLst>
          </p:cNvPr>
          <p:cNvCxnSpPr>
            <a:cxnSpLocks/>
          </p:cNvCxnSpPr>
          <p:nvPr/>
        </p:nvCxnSpPr>
        <p:spPr>
          <a:xfrm flipH="1" flipV="1">
            <a:off x="6220822" y="2068082"/>
            <a:ext cx="113495" cy="61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C964596-B1E8-4C16-9744-6D3FDAF7E792}"/>
              </a:ext>
            </a:extLst>
          </p:cNvPr>
          <p:cNvCxnSpPr>
            <a:cxnSpLocks/>
          </p:cNvCxnSpPr>
          <p:nvPr/>
        </p:nvCxnSpPr>
        <p:spPr>
          <a:xfrm flipH="1" flipV="1">
            <a:off x="6412822" y="1958160"/>
            <a:ext cx="168932" cy="171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BE20B099-7788-47C5-81A8-5A26ECE0BE88}"/>
              </a:ext>
            </a:extLst>
          </p:cNvPr>
          <p:cNvCxnSpPr>
            <a:cxnSpLocks/>
          </p:cNvCxnSpPr>
          <p:nvPr/>
        </p:nvCxnSpPr>
        <p:spPr>
          <a:xfrm>
            <a:off x="6829189" y="2129651"/>
            <a:ext cx="144345" cy="221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55A17206-4A5A-4B62-8FD5-F106DEFD4B45}"/>
              </a:ext>
            </a:extLst>
          </p:cNvPr>
          <p:cNvCxnSpPr>
            <a:cxnSpLocks/>
          </p:cNvCxnSpPr>
          <p:nvPr/>
        </p:nvCxnSpPr>
        <p:spPr>
          <a:xfrm flipH="1">
            <a:off x="6987075" y="2129652"/>
            <a:ext cx="89550" cy="202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B0D4E5DD-0018-4E88-BA4E-5A7613CBA89A}"/>
              </a:ext>
            </a:extLst>
          </p:cNvPr>
          <p:cNvCxnSpPr>
            <a:cxnSpLocks/>
          </p:cNvCxnSpPr>
          <p:nvPr/>
        </p:nvCxnSpPr>
        <p:spPr>
          <a:xfrm>
            <a:off x="7324061" y="2129651"/>
            <a:ext cx="115293" cy="202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6BA06E1-F81C-4AE4-818B-0DAFC20C8693}"/>
              </a:ext>
            </a:extLst>
          </p:cNvPr>
          <p:cNvCxnSpPr>
            <a:cxnSpLocks/>
          </p:cNvCxnSpPr>
          <p:nvPr/>
        </p:nvCxnSpPr>
        <p:spPr>
          <a:xfrm flipH="1">
            <a:off x="7515102" y="2129651"/>
            <a:ext cx="56395" cy="198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6C2A9B6-AEB0-4CC0-B0D7-7A181E72D6C4}"/>
              </a:ext>
            </a:extLst>
          </p:cNvPr>
          <p:cNvCxnSpPr>
            <a:cxnSpLocks/>
          </p:cNvCxnSpPr>
          <p:nvPr/>
        </p:nvCxnSpPr>
        <p:spPr>
          <a:xfrm flipV="1">
            <a:off x="7818933" y="2016309"/>
            <a:ext cx="168490" cy="113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190C337C-8D4C-4D97-BBA2-89FA2DFE2014}"/>
              </a:ext>
            </a:extLst>
          </p:cNvPr>
          <p:cNvCxnSpPr>
            <a:cxnSpLocks/>
          </p:cNvCxnSpPr>
          <p:nvPr/>
        </p:nvCxnSpPr>
        <p:spPr>
          <a:xfrm flipV="1">
            <a:off x="8066366" y="2084252"/>
            <a:ext cx="121920" cy="453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97EFB7FE-BDE3-428E-AE04-4AEF63D4C03C}"/>
              </a:ext>
            </a:extLst>
          </p:cNvPr>
          <p:cNvCxnSpPr>
            <a:cxnSpLocks/>
          </p:cNvCxnSpPr>
          <p:nvPr/>
        </p:nvCxnSpPr>
        <p:spPr>
          <a:xfrm flipH="1" flipV="1">
            <a:off x="6149639" y="2197576"/>
            <a:ext cx="184678" cy="1962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F4189092-BE20-4A5A-A5A1-B0C9A0128F7D}"/>
              </a:ext>
            </a:extLst>
          </p:cNvPr>
          <p:cNvCxnSpPr>
            <a:cxnSpLocks/>
          </p:cNvCxnSpPr>
          <p:nvPr/>
        </p:nvCxnSpPr>
        <p:spPr>
          <a:xfrm flipH="1">
            <a:off x="6455925" y="2393868"/>
            <a:ext cx="125828" cy="1683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D798498F-8F53-45D5-B5D3-DA3E7FB624CB}"/>
              </a:ext>
            </a:extLst>
          </p:cNvPr>
          <p:cNvCxnSpPr>
            <a:cxnSpLocks/>
          </p:cNvCxnSpPr>
          <p:nvPr/>
        </p:nvCxnSpPr>
        <p:spPr>
          <a:xfrm flipV="1">
            <a:off x="6829189" y="2351597"/>
            <a:ext cx="137881" cy="42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674C856E-69B8-497A-BF44-5253E64E3D2D}"/>
              </a:ext>
            </a:extLst>
          </p:cNvPr>
          <p:cNvCxnSpPr>
            <a:cxnSpLocks/>
          </p:cNvCxnSpPr>
          <p:nvPr/>
        </p:nvCxnSpPr>
        <p:spPr>
          <a:xfrm flipH="1">
            <a:off x="6987075" y="2393868"/>
            <a:ext cx="89550" cy="1288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881EFD0F-6545-4C79-8E4F-36B5C1C4AEF8}"/>
              </a:ext>
            </a:extLst>
          </p:cNvPr>
          <p:cNvCxnSpPr>
            <a:cxnSpLocks/>
          </p:cNvCxnSpPr>
          <p:nvPr/>
        </p:nvCxnSpPr>
        <p:spPr>
          <a:xfrm>
            <a:off x="7324061" y="2393868"/>
            <a:ext cx="369356" cy="2466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3936D517-5912-45D0-848C-338178D10B24}"/>
              </a:ext>
            </a:extLst>
          </p:cNvPr>
          <p:cNvCxnSpPr>
            <a:cxnSpLocks/>
          </p:cNvCxnSpPr>
          <p:nvPr/>
        </p:nvCxnSpPr>
        <p:spPr>
          <a:xfrm flipH="1" flipV="1">
            <a:off x="7445981" y="2354205"/>
            <a:ext cx="125516" cy="39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69C79C3-7A52-4B0D-AFD6-02BE9DB65172}"/>
              </a:ext>
            </a:extLst>
          </p:cNvPr>
          <p:cNvCxnSpPr>
            <a:cxnSpLocks/>
          </p:cNvCxnSpPr>
          <p:nvPr/>
        </p:nvCxnSpPr>
        <p:spPr>
          <a:xfrm flipH="1">
            <a:off x="7713927" y="2393868"/>
            <a:ext cx="105006" cy="656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38032C2D-6D20-4A9F-AE8C-20ED50276650}"/>
              </a:ext>
            </a:extLst>
          </p:cNvPr>
          <p:cNvCxnSpPr>
            <a:cxnSpLocks/>
          </p:cNvCxnSpPr>
          <p:nvPr/>
        </p:nvCxnSpPr>
        <p:spPr>
          <a:xfrm flipV="1">
            <a:off x="8066366" y="2389066"/>
            <a:ext cx="81178" cy="48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11DB9D5A-A4C0-43B4-8FBF-69FB6D7D43B9}"/>
              </a:ext>
            </a:extLst>
          </p:cNvPr>
          <p:cNvCxnSpPr>
            <a:cxnSpLocks/>
          </p:cNvCxnSpPr>
          <p:nvPr/>
        </p:nvCxnSpPr>
        <p:spPr>
          <a:xfrm flipV="1">
            <a:off x="6334317" y="2598853"/>
            <a:ext cx="76023" cy="66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8A6CDA91-4282-487D-9645-B1AFA7BE0D65}"/>
              </a:ext>
            </a:extLst>
          </p:cNvPr>
          <p:cNvCxnSpPr>
            <a:cxnSpLocks/>
          </p:cNvCxnSpPr>
          <p:nvPr/>
        </p:nvCxnSpPr>
        <p:spPr>
          <a:xfrm flipH="1">
            <a:off x="6509965" y="2664902"/>
            <a:ext cx="71788"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B44E5F7-E441-42E6-8E32-A21D755BBE6B}"/>
              </a:ext>
            </a:extLst>
          </p:cNvPr>
          <p:cNvCxnSpPr>
            <a:cxnSpLocks/>
          </p:cNvCxnSpPr>
          <p:nvPr/>
        </p:nvCxnSpPr>
        <p:spPr>
          <a:xfrm flipH="1">
            <a:off x="6759283" y="2664902"/>
            <a:ext cx="69906" cy="1405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92DD9D05-6544-456F-AD82-C89C6C827587}"/>
              </a:ext>
            </a:extLst>
          </p:cNvPr>
          <p:cNvCxnSpPr>
            <a:cxnSpLocks/>
          </p:cNvCxnSpPr>
          <p:nvPr/>
        </p:nvCxnSpPr>
        <p:spPr>
          <a:xfrm flipV="1">
            <a:off x="7076625" y="2422701"/>
            <a:ext cx="49460" cy="242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D297EEF0-6494-48C0-ABA8-3AE077E9151A}"/>
              </a:ext>
            </a:extLst>
          </p:cNvPr>
          <p:cNvCxnSpPr>
            <a:cxnSpLocks/>
          </p:cNvCxnSpPr>
          <p:nvPr/>
        </p:nvCxnSpPr>
        <p:spPr>
          <a:xfrm>
            <a:off x="7324061" y="2664902"/>
            <a:ext cx="157886" cy="2127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A83F819-9FBA-4FA1-A4B3-7FC657E8B1DA}"/>
              </a:ext>
            </a:extLst>
          </p:cNvPr>
          <p:cNvCxnSpPr>
            <a:cxnSpLocks/>
          </p:cNvCxnSpPr>
          <p:nvPr/>
        </p:nvCxnSpPr>
        <p:spPr>
          <a:xfrm>
            <a:off x="7571498" y="2664903"/>
            <a:ext cx="220872" cy="136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5F5841A8-C1C4-4C24-86FB-BF4491F20413}"/>
              </a:ext>
            </a:extLst>
          </p:cNvPr>
          <p:cNvCxnSpPr>
            <a:cxnSpLocks/>
          </p:cNvCxnSpPr>
          <p:nvPr/>
        </p:nvCxnSpPr>
        <p:spPr>
          <a:xfrm>
            <a:off x="7818933" y="2664902"/>
            <a:ext cx="60960"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F72D5C9-71E7-4682-BD43-6D7A65FD71D5}"/>
              </a:ext>
            </a:extLst>
          </p:cNvPr>
          <p:cNvCxnSpPr>
            <a:cxnSpLocks/>
          </p:cNvCxnSpPr>
          <p:nvPr/>
        </p:nvCxnSpPr>
        <p:spPr>
          <a:xfrm flipV="1">
            <a:off x="8066366" y="2623731"/>
            <a:ext cx="95393" cy="41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85179F-E974-422C-9F51-087FB76FAC7F}"/>
              </a:ext>
            </a:extLst>
          </p:cNvPr>
          <p:cNvCxnSpPr>
            <a:cxnSpLocks/>
          </p:cNvCxnSpPr>
          <p:nvPr/>
        </p:nvCxnSpPr>
        <p:spPr>
          <a:xfrm flipV="1">
            <a:off x="6334317" y="2869887"/>
            <a:ext cx="76023" cy="54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76705F28-8F5B-4159-9C16-4245BD0BD880}"/>
              </a:ext>
            </a:extLst>
          </p:cNvPr>
          <p:cNvCxnSpPr>
            <a:cxnSpLocks/>
          </p:cNvCxnSpPr>
          <p:nvPr/>
        </p:nvCxnSpPr>
        <p:spPr>
          <a:xfrm flipV="1">
            <a:off x="6581753" y="2897102"/>
            <a:ext cx="76023" cy="272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26265CD8-FC91-4C92-A246-C9C6BE46A180}"/>
              </a:ext>
            </a:extLst>
          </p:cNvPr>
          <p:cNvCxnSpPr>
            <a:cxnSpLocks/>
          </p:cNvCxnSpPr>
          <p:nvPr/>
        </p:nvCxnSpPr>
        <p:spPr>
          <a:xfrm flipH="1">
            <a:off x="6796533" y="2924317"/>
            <a:ext cx="32656" cy="102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0F4684A7-9E14-4576-8F3F-9F9A941065E2}"/>
              </a:ext>
            </a:extLst>
          </p:cNvPr>
          <p:cNvCxnSpPr>
            <a:cxnSpLocks/>
          </p:cNvCxnSpPr>
          <p:nvPr/>
        </p:nvCxnSpPr>
        <p:spPr>
          <a:xfrm flipH="1">
            <a:off x="7057211" y="2924317"/>
            <a:ext cx="19414"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AB1B7D8E-0F48-44F1-A6B5-7326243D2ABC}"/>
              </a:ext>
            </a:extLst>
          </p:cNvPr>
          <p:cNvCxnSpPr>
            <a:cxnSpLocks/>
          </p:cNvCxnSpPr>
          <p:nvPr/>
        </p:nvCxnSpPr>
        <p:spPr>
          <a:xfrm>
            <a:off x="7324061" y="2924317"/>
            <a:ext cx="0" cy="146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F6D5FDE-1D71-4DC3-833F-F3BA9464BD5A}"/>
              </a:ext>
            </a:extLst>
          </p:cNvPr>
          <p:cNvCxnSpPr>
            <a:cxnSpLocks/>
          </p:cNvCxnSpPr>
          <p:nvPr/>
        </p:nvCxnSpPr>
        <p:spPr>
          <a:xfrm flipH="1">
            <a:off x="7535267" y="2924317"/>
            <a:ext cx="36230"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E64388F-C4E6-4AA9-901A-6726CBE8C8A6}"/>
              </a:ext>
            </a:extLst>
          </p:cNvPr>
          <p:cNvCxnSpPr>
            <a:cxnSpLocks/>
          </p:cNvCxnSpPr>
          <p:nvPr/>
        </p:nvCxnSpPr>
        <p:spPr>
          <a:xfrm flipH="1" flipV="1">
            <a:off x="7723497" y="2830958"/>
            <a:ext cx="95436" cy="933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BD1EF39-17D3-4512-BA0D-E1F0678929F5}"/>
              </a:ext>
            </a:extLst>
          </p:cNvPr>
          <p:cNvCxnSpPr>
            <a:cxnSpLocks/>
          </p:cNvCxnSpPr>
          <p:nvPr/>
        </p:nvCxnSpPr>
        <p:spPr>
          <a:xfrm>
            <a:off x="8066366" y="2924317"/>
            <a:ext cx="95393" cy="85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22D4248-D110-460F-82AB-88E153730C69}"/>
              </a:ext>
            </a:extLst>
          </p:cNvPr>
          <p:cNvCxnSpPr>
            <a:cxnSpLocks/>
          </p:cNvCxnSpPr>
          <p:nvPr/>
        </p:nvCxnSpPr>
        <p:spPr>
          <a:xfrm>
            <a:off x="6334317" y="3189983"/>
            <a:ext cx="87489" cy="129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5A3C7172-CF29-4E84-9755-900126E64C0F}"/>
              </a:ext>
            </a:extLst>
          </p:cNvPr>
          <p:cNvCxnSpPr>
            <a:cxnSpLocks/>
          </p:cNvCxnSpPr>
          <p:nvPr/>
        </p:nvCxnSpPr>
        <p:spPr>
          <a:xfrm flipV="1">
            <a:off x="6581753" y="3131344"/>
            <a:ext cx="72459" cy="586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2D519435-61FB-4B7A-9DE4-ECB851CEF8AD}"/>
              </a:ext>
            </a:extLst>
          </p:cNvPr>
          <p:cNvCxnSpPr>
            <a:cxnSpLocks/>
          </p:cNvCxnSpPr>
          <p:nvPr/>
        </p:nvCxnSpPr>
        <p:spPr>
          <a:xfrm>
            <a:off x="6829189" y="3189983"/>
            <a:ext cx="76023"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DE30D250-B850-4CC9-93FC-4F19EDB74E5A}"/>
              </a:ext>
            </a:extLst>
          </p:cNvPr>
          <p:cNvCxnSpPr>
            <a:cxnSpLocks/>
          </p:cNvCxnSpPr>
          <p:nvPr/>
        </p:nvCxnSpPr>
        <p:spPr>
          <a:xfrm flipH="1">
            <a:off x="7061585" y="3189983"/>
            <a:ext cx="15040"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BBE58D52-6548-4168-9184-1D75168E81F7}"/>
              </a:ext>
            </a:extLst>
          </p:cNvPr>
          <p:cNvCxnSpPr>
            <a:cxnSpLocks/>
          </p:cNvCxnSpPr>
          <p:nvPr/>
        </p:nvCxnSpPr>
        <p:spPr>
          <a:xfrm>
            <a:off x="7324061" y="3189983"/>
            <a:ext cx="49460" cy="585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92BE8CD-BECF-430E-AE6F-ABAFAFBE65F7}"/>
              </a:ext>
            </a:extLst>
          </p:cNvPr>
          <p:cNvCxnSpPr>
            <a:cxnSpLocks/>
          </p:cNvCxnSpPr>
          <p:nvPr/>
        </p:nvCxnSpPr>
        <p:spPr>
          <a:xfrm flipH="1" flipV="1">
            <a:off x="7535267" y="3090373"/>
            <a:ext cx="36230" cy="99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CC1F85BB-0C21-4BA6-AAE7-F643C86069DF}"/>
              </a:ext>
            </a:extLst>
          </p:cNvPr>
          <p:cNvCxnSpPr>
            <a:cxnSpLocks/>
          </p:cNvCxnSpPr>
          <p:nvPr/>
        </p:nvCxnSpPr>
        <p:spPr>
          <a:xfrm>
            <a:off x="7818933" y="3189983"/>
            <a:ext cx="84245" cy="29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18A1082E-2171-4C2F-B4A4-7B1CE4CE6ED1}"/>
              </a:ext>
            </a:extLst>
          </p:cNvPr>
          <p:cNvCxnSpPr>
            <a:cxnSpLocks/>
          </p:cNvCxnSpPr>
          <p:nvPr/>
        </p:nvCxnSpPr>
        <p:spPr>
          <a:xfrm flipH="1" flipV="1">
            <a:off x="7957680" y="3189982"/>
            <a:ext cx="10868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0" name="正方形/長方形 139">
            <a:extLst>
              <a:ext uri="{FF2B5EF4-FFF2-40B4-BE49-F238E27FC236}">
                <a16:creationId xmlns:a16="http://schemas.microsoft.com/office/drawing/2014/main" id="{4FBBE8A2-4825-4A39-918B-909F1EC86557}"/>
              </a:ext>
            </a:extLst>
          </p:cNvPr>
          <p:cNvSpPr/>
          <p:nvPr/>
        </p:nvSpPr>
        <p:spPr>
          <a:xfrm>
            <a:off x="8936928" y="929707"/>
            <a:ext cx="2698175"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方向ヒストグラム（イメージ）</a:t>
            </a:r>
          </a:p>
        </p:txBody>
      </p:sp>
      <p:graphicFrame>
        <p:nvGraphicFramePr>
          <p:cNvPr id="143" name="グラフ 142">
            <a:extLst>
              <a:ext uri="{FF2B5EF4-FFF2-40B4-BE49-F238E27FC236}">
                <a16:creationId xmlns:a16="http://schemas.microsoft.com/office/drawing/2014/main" id="{5C744AE3-EC18-48A2-96C4-CF4A949DC164}"/>
              </a:ext>
            </a:extLst>
          </p:cNvPr>
          <p:cNvGraphicFramePr>
            <a:graphicFrameLocks/>
          </p:cNvGraphicFramePr>
          <p:nvPr>
            <p:extLst>
              <p:ext uri="{D42A27DB-BD31-4B8C-83A1-F6EECF244321}">
                <p14:modId xmlns:p14="http://schemas.microsoft.com/office/powerpoint/2010/main" val="3195303443"/>
              </p:ext>
            </p:extLst>
          </p:nvPr>
        </p:nvGraphicFramePr>
        <p:xfrm>
          <a:off x="8409192" y="1091459"/>
          <a:ext cx="3703332" cy="2302619"/>
        </p:xfrm>
        <a:graphic>
          <a:graphicData uri="http://schemas.openxmlformats.org/drawingml/2006/chart">
            <c:chart xmlns:c="http://schemas.openxmlformats.org/drawingml/2006/chart" xmlns:r="http://schemas.openxmlformats.org/officeDocument/2006/relationships" r:id="rId5"/>
          </a:graphicData>
        </a:graphic>
      </p:graphicFrame>
      <p:pic>
        <p:nvPicPr>
          <p:cNvPr id="155" name="図 154">
            <a:extLst>
              <a:ext uri="{FF2B5EF4-FFF2-40B4-BE49-F238E27FC236}">
                <a16:creationId xmlns:a16="http://schemas.microsoft.com/office/drawing/2014/main" id="{968C22C2-7A2B-4D89-855D-9E3F8EC293A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3923729"/>
            <a:ext cx="2384767" cy="2245469"/>
          </a:xfrm>
          <a:prstGeom prst="rect">
            <a:avLst/>
          </a:prstGeom>
        </p:spPr>
      </p:pic>
      <p:grpSp>
        <p:nvGrpSpPr>
          <p:cNvPr id="181" name="グループ化 180">
            <a:extLst>
              <a:ext uri="{FF2B5EF4-FFF2-40B4-BE49-F238E27FC236}">
                <a16:creationId xmlns:a16="http://schemas.microsoft.com/office/drawing/2014/main" id="{0E2E89DC-A6A2-4CD4-9029-F302415DEC5D}"/>
              </a:ext>
            </a:extLst>
          </p:cNvPr>
          <p:cNvGrpSpPr/>
          <p:nvPr/>
        </p:nvGrpSpPr>
        <p:grpSpPr>
          <a:xfrm rot="18000000">
            <a:off x="6401474" y="4273142"/>
            <a:ext cx="1572979" cy="1536953"/>
            <a:chOff x="6210166" y="4662488"/>
            <a:chExt cx="1793681" cy="1752600"/>
          </a:xfrm>
        </p:grpSpPr>
        <p:sp>
          <p:nvSpPr>
            <p:cNvPr id="161" name="正方形/長方形 160">
              <a:extLst>
                <a:ext uri="{FF2B5EF4-FFF2-40B4-BE49-F238E27FC236}">
                  <a16:creationId xmlns:a16="http://schemas.microsoft.com/office/drawing/2014/main" id="{E1203C89-E88F-49EB-A3F0-30EA9D22EC52}"/>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1044A6E7-7848-478F-B587-B08BA4AA4046}"/>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id="{C93101ED-4515-419E-9491-9D7FF91FA8DD}"/>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2C02641A-2FA6-48F4-A15D-71A2233BFE48}"/>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A7ABDB49-77ED-43A9-9C18-B47241DC7442}"/>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87380D20-6649-4EAC-B865-83A225812808}"/>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正方形/長方形 166">
              <a:extLst>
                <a:ext uri="{FF2B5EF4-FFF2-40B4-BE49-F238E27FC236}">
                  <a16:creationId xmlns:a16="http://schemas.microsoft.com/office/drawing/2014/main" id="{6AD75798-6D14-4CBB-B1B0-3840D292E49E}"/>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40F83C3C-420C-4693-A6E5-B689CDAF8E2C}"/>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626C02AF-0CDB-4847-8CBC-6E4B3247533F}"/>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97CFFB8E-C476-489A-BE5A-4983CB79FBA6}"/>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5F8C79C2-5F4B-4B29-8CB5-1C9C1043DC69}"/>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E3A706A7-2A47-4604-96EA-8BE15DCE20E8}"/>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2672E92B-14FB-4C8F-9AB7-3FA73D470B2E}"/>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3EDE7C7F-8730-4A5B-A630-61C8395A4D09}"/>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92B475C5-2851-4E19-87AF-94CD8D9896FB}"/>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256DD988-184D-484F-AE6E-F240EB70C20B}"/>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7" name="矢印: 右 156">
            <a:extLst>
              <a:ext uri="{FF2B5EF4-FFF2-40B4-BE49-F238E27FC236}">
                <a16:creationId xmlns:a16="http://schemas.microsoft.com/office/drawing/2014/main" id="{DE89CF45-ECEB-4FFC-91BA-835C83DC85EB}"/>
              </a:ext>
            </a:extLst>
          </p:cNvPr>
          <p:cNvSpPr/>
          <p:nvPr/>
        </p:nvSpPr>
        <p:spPr>
          <a:xfrm rot="1800000">
            <a:off x="7144138" y="5175147"/>
            <a:ext cx="978408" cy="272309"/>
          </a:xfrm>
          <a:prstGeom prst="rightArrow">
            <a:avLst>
              <a:gd name="adj1" fmla="val 50000"/>
              <a:gd name="adj2" fmla="val 1199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id="{83676C25-3102-4D21-BE6F-2F6BA6C99D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8936928" y="3923729"/>
            <a:ext cx="2384767" cy="2245469"/>
          </a:xfrm>
          <a:prstGeom prst="rect">
            <a:avLst/>
          </a:prstGeom>
        </p:spPr>
      </p:pic>
      <p:grpSp>
        <p:nvGrpSpPr>
          <p:cNvPr id="183" name="グループ化 182">
            <a:extLst>
              <a:ext uri="{FF2B5EF4-FFF2-40B4-BE49-F238E27FC236}">
                <a16:creationId xmlns:a16="http://schemas.microsoft.com/office/drawing/2014/main" id="{A64665C3-9487-423C-A771-0DBA0E484879}"/>
              </a:ext>
            </a:extLst>
          </p:cNvPr>
          <p:cNvGrpSpPr/>
          <p:nvPr/>
        </p:nvGrpSpPr>
        <p:grpSpPr>
          <a:xfrm rot="18000000">
            <a:off x="9336909" y="4273142"/>
            <a:ext cx="1572979" cy="1536953"/>
            <a:chOff x="6210166" y="4662488"/>
            <a:chExt cx="1793681" cy="1752600"/>
          </a:xfrm>
        </p:grpSpPr>
        <p:sp>
          <p:nvSpPr>
            <p:cNvPr id="184" name="正方形/長方形 183">
              <a:extLst>
                <a:ext uri="{FF2B5EF4-FFF2-40B4-BE49-F238E27FC236}">
                  <a16:creationId xmlns:a16="http://schemas.microsoft.com/office/drawing/2014/main" id="{2BBF3A46-AFC9-4A7F-9F95-904310B803D4}"/>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BF4CEA62-546E-4554-9997-9E00E01388FD}"/>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989389BD-AD00-4CD4-9BA5-7FC6E7E39FE5}"/>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05DF1FB1-EECD-42B9-B699-D4696F8D35EE}"/>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DB3C4F99-02DB-4535-89F4-99A01F344E80}"/>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74081497-A58E-49EF-86BC-CF7794FF8821}"/>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7301CA70-BD5C-4A12-B7AF-A0640EB66308}"/>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0D8D5A47-393F-4D24-B1C3-F3B1B71BA465}"/>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8E2A9CD-E9E0-43F0-9B8E-99330FD2007C}"/>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79A9C26E-85E7-47FB-88D8-7E4BE4AD4172}"/>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2EFE29DD-7F32-436C-B9A4-33E009A5BCD1}"/>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6365A128-4C38-4862-B031-F9D440F3D79C}"/>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1EE98BFC-C46E-4487-82CB-CD000DF76C90}"/>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522C4439-D7BC-4952-9A97-223748A8F73B}"/>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B9B5A145-2CFF-4B07-A2B4-C94B201D8DD4}"/>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C1A35695-39BF-4F61-BCBE-9DD2C140066A}"/>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5" name="グループ化 214">
            <a:extLst>
              <a:ext uri="{FF2B5EF4-FFF2-40B4-BE49-F238E27FC236}">
                <a16:creationId xmlns:a16="http://schemas.microsoft.com/office/drawing/2014/main" id="{FBA0A281-C1BA-4E5D-9AEA-17F85BCBD350}"/>
              </a:ext>
            </a:extLst>
          </p:cNvPr>
          <p:cNvGrpSpPr/>
          <p:nvPr/>
        </p:nvGrpSpPr>
        <p:grpSpPr>
          <a:xfrm rot="1800000">
            <a:off x="10148297" y="5663718"/>
            <a:ext cx="358546" cy="367505"/>
            <a:chOff x="10015538" y="6254751"/>
            <a:chExt cx="358546" cy="367505"/>
          </a:xfrm>
        </p:grpSpPr>
        <p:cxnSp>
          <p:nvCxnSpPr>
            <p:cNvPr id="200" name="直線矢印コネクタ 199">
              <a:extLst>
                <a:ext uri="{FF2B5EF4-FFF2-40B4-BE49-F238E27FC236}">
                  <a16:creationId xmlns:a16="http://schemas.microsoft.com/office/drawing/2014/main" id="{557FEB97-8280-46C9-A9BC-9C144A0A48BE}"/>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3" name="直線矢印コネクタ 202">
              <a:extLst>
                <a:ext uri="{FF2B5EF4-FFF2-40B4-BE49-F238E27FC236}">
                  <a16:creationId xmlns:a16="http://schemas.microsoft.com/office/drawing/2014/main" id="{7C43E96D-C54B-42E9-9AB6-942976ED7D1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D70DA2CF-BBA7-4D2D-AE2C-FCE463067EC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29E5A79F-D700-4745-9590-9AC9C045BC3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A61981D9-E6BD-4900-8C90-BB1611135CD5}"/>
              </a:ext>
            </a:extLst>
          </p:cNvPr>
          <p:cNvGrpSpPr/>
          <p:nvPr/>
        </p:nvGrpSpPr>
        <p:grpSpPr>
          <a:xfrm rot="1800000">
            <a:off x="10343638" y="5315910"/>
            <a:ext cx="358546" cy="367505"/>
            <a:chOff x="10015538" y="6254751"/>
            <a:chExt cx="358546" cy="367505"/>
          </a:xfrm>
        </p:grpSpPr>
        <p:cxnSp>
          <p:nvCxnSpPr>
            <p:cNvPr id="217" name="直線矢印コネクタ 216">
              <a:extLst>
                <a:ext uri="{FF2B5EF4-FFF2-40B4-BE49-F238E27FC236}">
                  <a16:creationId xmlns:a16="http://schemas.microsoft.com/office/drawing/2014/main" id="{0FC6D6B4-A918-4AD4-8F31-9646B2E2959F}"/>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8" name="直線矢印コネクタ 217">
              <a:extLst>
                <a:ext uri="{FF2B5EF4-FFF2-40B4-BE49-F238E27FC236}">
                  <a16:creationId xmlns:a16="http://schemas.microsoft.com/office/drawing/2014/main" id="{380F106E-E946-4B02-B3AC-CA542022601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9" name="直線矢印コネクタ 218">
              <a:extLst>
                <a:ext uri="{FF2B5EF4-FFF2-40B4-BE49-F238E27FC236}">
                  <a16:creationId xmlns:a16="http://schemas.microsoft.com/office/drawing/2014/main" id="{F4E2E006-97E8-4656-9548-EA902610FA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0" name="直線矢印コネクタ 219">
              <a:extLst>
                <a:ext uri="{FF2B5EF4-FFF2-40B4-BE49-F238E27FC236}">
                  <a16:creationId xmlns:a16="http://schemas.microsoft.com/office/drawing/2014/main" id="{18394A1C-5FDF-4C38-9259-FA0B12A64B0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1" name="グループ化 220">
            <a:extLst>
              <a:ext uri="{FF2B5EF4-FFF2-40B4-BE49-F238E27FC236}">
                <a16:creationId xmlns:a16="http://schemas.microsoft.com/office/drawing/2014/main" id="{4EB6DEFA-30DF-49F8-B8BD-96F0AD47196C}"/>
              </a:ext>
            </a:extLst>
          </p:cNvPr>
          <p:cNvGrpSpPr/>
          <p:nvPr/>
        </p:nvGrpSpPr>
        <p:grpSpPr>
          <a:xfrm rot="1800000">
            <a:off x="10544403" y="4983643"/>
            <a:ext cx="358546" cy="367505"/>
            <a:chOff x="10015538" y="6254751"/>
            <a:chExt cx="358546" cy="367505"/>
          </a:xfrm>
        </p:grpSpPr>
        <p:cxnSp>
          <p:nvCxnSpPr>
            <p:cNvPr id="222" name="直線矢印コネクタ 221">
              <a:extLst>
                <a:ext uri="{FF2B5EF4-FFF2-40B4-BE49-F238E27FC236}">
                  <a16:creationId xmlns:a16="http://schemas.microsoft.com/office/drawing/2014/main" id="{D37EC3ED-90B2-4DE6-B925-9F48B455982B}"/>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3" name="直線矢印コネクタ 222">
              <a:extLst>
                <a:ext uri="{FF2B5EF4-FFF2-40B4-BE49-F238E27FC236}">
                  <a16:creationId xmlns:a16="http://schemas.microsoft.com/office/drawing/2014/main" id="{57CA1B9D-53AC-47B0-84E8-93558BE276D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4" name="直線矢印コネクタ 223">
              <a:extLst>
                <a:ext uri="{FF2B5EF4-FFF2-40B4-BE49-F238E27FC236}">
                  <a16:creationId xmlns:a16="http://schemas.microsoft.com/office/drawing/2014/main" id="{DA391F53-AD5E-409C-8499-85B9EA9DE9C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5" name="直線矢印コネクタ 224">
              <a:extLst>
                <a:ext uri="{FF2B5EF4-FFF2-40B4-BE49-F238E27FC236}">
                  <a16:creationId xmlns:a16="http://schemas.microsoft.com/office/drawing/2014/main" id="{9F2AF3D7-D5FA-49D0-8545-D1C921A2C7C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6" name="グループ化 225">
            <a:extLst>
              <a:ext uri="{FF2B5EF4-FFF2-40B4-BE49-F238E27FC236}">
                <a16:creationId xmlns:a16="http://schemas.microsoft.com/office/drawing/2014/main" id="{9899B5DE-626E-498C-8BFF-E07E7BC71131}"/>
              </a:ext>
            </a:extLst>
          </p:cNvPr>
          <p:cNvGrpSpPr/>
          <p:nvPr/>
        </p:nvGrpSpPr>
        <p:grpSpPr>
          <a:xfrm rot="1800000">
            <a:off x="10733426" y="4627469"/>
            <a:ext cx="358546" cy="367505"/>
            <a:chOff x="10015538" y="6254751"/>
            <a:chExt cx="358546" cy="367505"/>
          </a:xfrm>
        </p:grpSpPr>
        <p:cxnSp>
          <p:nvCxnSpPr>
            <p:cNvPr id="227" name="直線矢印コネクタ 226">
              <a:extLst>
                <a:ext uri="{FF2B5EF4-FFF2-40B4-BE49-F238E27FC236}">
                  <a16:creationId xmlns:a16="http://schemas.microsoft.com/office/drawing/2014/main" id="{74ECBEB2-3971-4AA9-9A6F-9D6126B34EA8}"/>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8" name="直線矢印コネクタ 227">
              <a:extLst>
                <a:ext uri="{FF2B5EF4-FFF2-40B4-BE49-F238E27FC236}">
                  <a16:creationId xmlns:a16="http://schemas.microsoft.com/office/drawing/2014/main" id="{C0C892CB-FE32-4B63-A609-7F3E58C4B26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6FF52E60-A3DF-4026-9CE1-485E1110E3E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0" name="直線矢印コネクタ 229">
              <a:extLst>
                <a:ext uri="{FF2B5EF4-FFF2-40B4-BE49-F238E27FC236}">
                  <a16:creationId xmlns:a16="http://schemas.microsoft.com/office/drawing/2014/main" id="{A22BDF6C-D58C-48F7-8352-85CB4125177F}"/>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36" name="グループ化 235">
            <a:extLst>
              <a:ext uri="{FF2B5EF4-FFF2-40B4-BE49-F238E27FC236}">
                <a16:creationId xmlns:a16="http://schemas.microsoft.com/office/drawing/2014/main" id="{BEF079F0-91BD-45E0-8C4A-CD4D0613AC66}"/>
              </a:ext>
            </a:extLst>
          </p:cNvPr>
          <p:cNvGrpSpPr/>
          <p:nvPr/>
        </p:nvGrpSpPr>
        <p:grpSpPr>
          <a:xfrm rot="1800000">
            <a:off x="9821140" y="5458856"/>
            <a:ext cx="358546" cy="367505"/>
            <a:chOff x="10015538" y="6254751"/>
            <a:chExt cx="358546" cy="367505"/>
          </a:xfrm>
        </p:grpSpPr>
        <p:cxnSp>
          <p:nvCxnSpPr>
            <p:cNvPr id="237" name="直線矢印コネクタ 236">
              <a:extLst>
                <a:ext uri="{FF2B5EF4-FFF2-40B4-BE49-F238E27FC236}">
                  <a16:creationId xmlns:a16="http://schemas.microsoft.com/office/drawing/2014/main" id="{244F88A1-E755-45E2-AF35-DC87A280E34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8" name="直線矢印コネクタ 237">
              <a:extLst>
                <a:ext uri="{FF2B5EF4-FFF2-40B4-BE49-F238E27FC236}">
                  <a16:creationId xmlns:a16="http://schemas.microsoft.com/office/drawing/2014/main" id="{52CAB31B-0E77-4280-8D16-60F1C729823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9" name="直線矢印コネクタ 238">
              <a:extLst>
                <a:ext uri="{FF2B5EF4-FFF2-40B4-BE49-F238E27FC236}">
                  <a16:creationId xmlns:a16="http://schemas.microsoft.com/office/drawing/2014/main" id="{2A80BED6-4500-40D8-A29F-8ED466821C32}"/>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8DC6041B-2F42-45F4-93D7-FE30DFA648CE}"/>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719B2AEF-DD30-4C4A-A8E7-463461DA5AA0}"/>
              </a:ext>
            </a:extLst>
          </p:cNvPr>
          <p:cNvGrpSpPr/>
          <p:nvPr/>
        </p:nvGrpSpPr>
        <p:grpSpPr>
          <a:xfrm rot="1800000">
            <a:off x="10016481" y="5111048"/>
            <a:ext cx="358546" cy="367505"/>
            <a:chOff x="10015538" y="6254751"/>
            <a:chExt cx="358546" cy="367505"/>
          </a:xfrm>
        </p:grpSpPr>
        <p:cxnSp>
          <p:nvCxnSpPr>
            <p:cNvPr id="242" name="直線矢印コネクタ 241">
              <a:extLst>
                <a:ext uri="{FF2B5EF4-FFF2-40B4-BE49-F238E27FC236}">
                  <a16:creationId xmlns:a16="http://schemas.microsoft.com/office/drawing/2014/main" id="{4C8BF9B0-7307-41C9-AAE4-07EA4D368C4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3" name="直線矢印コネクタ 242">
              <a:extLst>
                <a:ext uri="{FF2B5EF4-FFF2-40B4-BE49-F238E27FC236}">
                  <a16:creationId xmlns:a16="http://schemas.microsoft.com/office/drawing/2014/main" id="{B4D79E2F-2656-40CD-A6C8-23B47623898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4" name="直線矢印コネクタ 243">
              <a:extLst>
                <a:ext uri="{FF2B5EF4-FFF2-40B4-BE49-F238E27FC236}">
                  <a16:creationId xmlns:a16="http://schemas.microsoft.com/office/drawing/2014/main" id="{5E6D5A19-972D-4C13-B223-953FE7EC9A13}"/>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5" name="直線矢印コネクタ 244">
              <a:extLst>
                <a:ext uri="{FF2B5EF4-FFF2-40B4-BE49-F238E27FC236}">
                  <a16:creationId xmlns:a16="http://schemas.microsoft.com/office/drawing/2014/main" id="{487773B3-5507-45CD-9A52-B39811E0FA53}"/>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6" name="グループ化 245">
            <a:extLst>
              <a:ext uri="{FF2B5EF4-FFF2-40B4-BE49-F238E27FC236}">
                <a16:creationId xmlns:a16="http://schemas.microsoft.com/office/drawing/2014/main" id="{990D8980-A249-4E6C-937F-94B1748E446D}"/>
              </a:ext>
            </a:extLst>
          </p:cNvPr>
          <p:cNvGrpSpPr/>
          <p:nvPr/>
        </p:nvGrpSpPr>
        <p:grpSpPr>
          <a:xfrm rot="1800000">
            <a:off x="10217246" y="4778781"/>
            <a:ext cx="358546" cy="367505"/>
            <a:chOff x="10015538" y="6254751"/>
            <a:chExt cx="358546" cy="367505"/>
          </a:xfrm>
        </p:grpSpPr>
        <p:cxnSp>
          <p:nvCxnSpPr>
            <p:cNvPr id="247" name="直線矢印コネクタ 246">
              <a:extLst>
                <a:ext uri="{FF2B5EF4-FFF2-40B4-BE49-F238E27FC236}">
                  <a16:creationId xmlns:a16="http://schemas.microsoft.com/office/drawing/2014/main" id="{9DA2138A-6A00-4DA7-9BE0-50B572322E5A}"/>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8" name="直線矢印コネクタ 247">
              <a:extLst>
                <a:ext uri="{FF2B5EF4-FFF2-40B4-BE49-F238E27FC236}">
                  <a16:creationId xmlns:a16="http://schemas.microsoft.com/office/drawing/2014/main" id="{CC4E5943-B246-4F4D-A4DC-03F1AF3491D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9" name="直線矢印コネクタ 248">
              <a:extLst>
                <a:ext uri="{FF2B5EF4-FFF2-40B4-BE49-F238E27FC236}">
                  <a16:creationId xmlns:a16="http://schemas.microsoft.com/office/drawing/2014/main" id="{F720F068-4F38-4982-8B65-D30FC1C66CE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0" name="直線矢印コネクタ 249">
              <a:extLst>
                <a:ext uri="{FF2B5EF4-FFF2-40B4-BE49-F238E27FC236}">
                  <a16:creationId xmlns:a16="http://schemas.microsoft.com/office/drawing/2014/main" id="{ACF385FD-1796-489E-A885-2F81AFCACF8C}"/>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1" name="グループ化 250">
            <a:extLst>
              <a:ext uri="{FF2B5EF4-FFF2-40B4-BE49-F238E27FC236}">
                <a16:creationId xmlns:a16="http://schemas.microsoft.com/office/drawing/2014/main" id="{C31D6973-274A-414F-9176-7B819506F48E}"/>
              </a:ext>
            </a:extLst>
          </p:cNvPr>
          <p:cNvGrpSpPr/>
          <p:nvPr/>
        </p:nvGrpSpPr>
        <p:grpSpPr>
          <a:xfrm rot="1800000">
            <a:off x="10406269" y="4422607"/>
            <a:ext cx="358546" cy="367505"/>
            <a:chOff x="10015538" y="6254751"/>
            <a:chExt cx="358546" cy="367505"/>
          </a:xfrm>
        </p:grpSpPr>
        <p:cxnSp>
          <p:nvCxnSpPr>
            <p:cNvPr id="252" name="直線矢印コネクタ 251">
              <a:extLst>
                <a:ext uri="{FF2B5EF4-FFF2-40B4-BE49-F238E27FC236}">
                  <a16:creationId xmlns:a16="http://schemas.microsoft.com/office/drawing/2014/main" id="{C8708504-5B9C-4869-8108-5E3536DDB03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3" name="直線矢印コネクタ 252">
              <a:extLst>
                <a:ext uri="{FF2B5EF4-FFF2-40B4-BE49-F238E27FC236}">
                  <a16:creationId xmlns:a16="http://schemas.microsoft.com/office/drawing/2014/main" id="{CD34C964-F135-4D34-A3A8-2C2202677DBC}"/>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4" name="直線矢印コネクタ 253">
              <a:extLst>
                <a:ext uri="{FF2B5EF4-FFF2-40B4-BE49-F238E27FC236}">
                  <a16:creationId xmlns:a16="http://schemas.microsoft.com/office/drawing/2014/main" id="{18E45300-4562-4762-B751-2CBB63DBE3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5" name="直線矢印コネクタ 254">
              <a:extLst>
                <a:ext uri="{FF2B5EF4-FFF2-40B4-BE49-F238E27FC236}">
                  <a16:creationId xmlns:a16="http://schemas.microsoft.com/office/drawing/2014/main" id="{B824F85E-AF1C-4D63-A2CE-C4FCF307D91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6" name="グループ化 255">
            <a:extLst>
              <a:ext uri="{FF2B5EF4-FFF2-40B4-BE49-F238E27FC236}">
                <a16:creationId xmlns:a16="http://schemas.microsoft.com/office/drawing/2014/main" id="{AFDF88E3-81DA-48D3-99E4-06555CC2C312}"/>
              </a:ext>
            </a:extLst>
          </p:cNvPr>
          <p:cNvGrpSpPr/>
          <p:nvPr/>
        </p:nvGrpSpPr>
        <p:grpSpPr>
          <a:xfrm rot="1800000">
            <a:off x="9478578" y="5271539"/>
            <a:ext cx="358546" cy="367505"/>
            <a:chOff x="10015538" y="6254751"/>
            <a:chExt cx="358546" cy="367505"/>
          </a:xfrm>
        </p:grpSpPr>
        <p:cxnSp>
          <p:nvCxnSpPr>
            <p:cNvPr id="257" name="直線矢印コネクタ 256">
              <a:extLst>
                <a:ext uri="{FF2B5EF4-FFF2-40B4-BE49-F238E27FC236}">
                  <a16:creationId xmlns:a16="http://schemas.microsoft.com/office/drawing/2014/main" id="{25189A9E-9AF6-4735-84CC-744664A9CE4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8" name="直線矢印コネクタ 257">
              <a:extLst>
                <a:ext uri="{FF2B5EF4-FFF2-40B4-BE49-F238E27FC236}">
                  <a16:creationId xmlns:a16="http://schemas.microsoft.com/office/drawing/2014/main" id="{1F7FA7A3-2F20-44D6-B669-EF449BA704E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9" name="直線矢印コネクタ 258">
              <a:extLst>
                <a:ext uri="{FF2B5EF4-FFF2-40B4-BE49-F238E27FC236}">
                  <a16:creationId xmlns:a16="http://schemas.microsoft.com/office/drawing/2014/main" id="{C34953EC-F6BC-47EE-9B3D-D28FB1605C7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0" name="直線矢印コネクタ 259">
              <a:extLst>
                <a:ext uri="{FF2B5EF4-FFF2-40B4-BE49-F238E27FC236}">
                  <a16:creationId xmlns:a16="http://schemas.microsoft.com/office/drawing/2014/main" id="{B4D54EDE-B7D6-47FE-8D15-99F1C01CDC4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1" name="グループ化 260">
            <a:extLst>
              <a:ext uri="{FF2B5EF4-FFF2-40B4-BE49-F238E27FC236}">
                <a16:creationId xmlns:a16="http://schemas.microsoft.com/office/drawing/2014/main" id="{CCF71D5F-3DF7-40BC-81EF-556A90DE2452}"/>
              </a:ext>
            </a:extLst>
          </p:cNvPr>
          <p:cNvGrpSpPr/>
          <p:nvPr/>
        </p:nvGrpSpPr>
        <p:grpSpPr>
          <a:xfrm rot="1800000">
            <a:off x="9673919" y="4923731"/>
            <a:ext cx="358546" cy="367505"/>
            <a:chOff x="10015538" y="6254751"/>
            <a:chExt cx="358546" cy="367505"/>
          </a:xfrm>
        </p:grpSpPr>
        <p:cxnSp>
          <p:nvCxnSpPr>
            <p:cNvPr id="262" name="直線矢印コネクタ 261">
              <a:extLst>
                <a:ext uri="{FF2B5EF4-FFF2-40B4-BE49-F238E27FC236}">
                  <a16:creationId xmlns:a16="http://schemas.microsoft.com/office/drawing/2014/main" id="{8D703EE8-E9E4-477E-B572-056959A1358D}"/>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3" name="直線矢印コネクタ 262">
              <a:extLst>
                <a:ext uri="{FF2B5EF4-FFF2-40B4-BE49-F238E27FC236}">
                  <a16:creationId xmlns:a16="http://schemas.microsoft.com/office/drawing/2014/main" id="{2FFB9E6B-8B20-4D1C-9C0F-BE38939FC5D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4" name="直線矢印コネクタ 263">
              <a:extLst>
                <a:ext uri="{FF2B5EF4-FFF2-40B4-BE49-F238E27FC236}">
                  <a16:creationId xmlns:a16="http://schemas.microsoft.com/office/drawing/2014/main" id="{BAA0D268-4ED6-41C6-BD85-DCAB527684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5" name="直線矢印コネクタ 264">
              <a:extLst>
                <a:ext uri="{FF2B5EF4-FFF2-40B4-BE49-F238E27FC236}">
                  <a16:creationId xmlns:a16="http://schemas.microsoft.com/office/drawing/2014/main" id="{1C2E483E-E70C-44DE-B1BA-5EF94469CB9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6" name="グループ化 265">
            <a:extLst>
              <a:ext uri="{FF2B5EF4-FFF2-40B4-BE49-F238E27FC236}">
                <a16:creationId xmlns:a16="http://schemas.microsoft.com/office/drawing/2014/main" id="{794A2ED4-1331-4B27-83BC-1B2AC0A1CD0D}"/>
              </a:ext>
            </a:extLst>
          </p:cNvPr>
          <p:cNvGrpSpPr/>
          <p:nvPr/>
        </p:nvGrpSpPr>
        <p:grpSpPr>
          <a:xfrm rot="1800000">
            <a:off x="9874684" y="4591464"/>
            <a:ext cx="358546" cy="367505"/>
            <a:chOff x="10015538" y="6254751"/>
            <a:chExt cx="358546" cy="367505"/>
          </a:xfrm>
        </p:grpSpPr>
        <p:cxnSp>
          <p:nvCxnSpPr>
            <p:cNvPr id="267" name="直線矢印コネクタ 266">
              <a:extLst>
                <a:ext uri="{FF2B5EF4-FFF2-40B4-BE49-F238E27FC236}">
                  <a16:creationId xmlns:a16="http://schemas.microsoft.com/office/drawing/2014/main" id="{49127030-94E5-43FB-8AF1-D3365FDA42F6}"/>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8" name="直線矢印コネクタ 267">
              <a:extLst>
                <a:ext uri="{FF2B5EF4-FFF2-40B4-BE49-F238E27FC236}">
                  <a16:creationId xmlns:a16="http://schemas.microsoft.com/office/drawing/2014/main" id="{7B9304C9-DDB1-45F2-A74A-C0BBFA738A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9" name="直線矢印コネクタ 268">
              <a:extLst>
                <a:ext uri="{FF2B5EF4-FFF2-40B4-BE49-F238E27FC236}">
                  <a16:creationId xmlns:a16="http://schemas.microsoft.com/office/drawing/2014/main" id="{0CA7F90B-9A27-41CA-9580-241A77D470F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0" name="直線矢印コネクタ 269">
              <a:extLst>
                <a:ext uri="{FF2B5EF4-FFF2-40B4-BE49-F238E27FC236}">
                  <a16:creationId xmlns:a16="http://schemas.microsoft.com/office/drawing/2014/main" id="{B1DC5073-5AB8-4225-9B48-FA3904E01C9B}"/>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4D9AD36-7B8F-43E6-9370-F21C3B8F08F2}"/>
              </a:ext>
            </a:extLst>
          </p:cNvPr>
          <p:cNvGrpSpPr/>
          <p:nvPr/>
        </p:nvGrpSpPr>
        <p:grpSpPr>
          <a:xfrm rot="1800000">
            <a:off x="10063707" y="4235290"/>
            <a:ext cx="358546" cy="367505"/>
            <a:chOff x="10015538" y="6254751"/>
            <a:chExt cx="358546" cy="367505"/>
          </a:xfrm>
        </p:grpSpPr>
        <p:cxnSp>
          <p:nvCxnSpPr>
            <p:cNvPr id="272" name="直線矢印コネクタ 271">
              <a:extLst>
                <a:ext uri="{FF2B5EF4-FFF2-40B4-BE49-F238E27FC236}">
                  <a16:creationId xmlns:a16="http://schemas.microsoft.com/office/drawing/2014/main" id="{9AEA6767-1AF1-4762-9099-7041EFDA5E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3" name="直線矢印コネクタ 272">
              <a:extLst>
                <a:ext uri="{FF2B5EF4-FFF2-40B4-BE49-F238E27FC236}">
                  <a16:creationId xmlns:a16="http://schemas.microsoft.com/office/drawing/2014/main" id="{28C606E2-29AF-4912-A93C-2277B2B30B46}"/>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4" name="直線矢印コネクタ 273">
              <a:extLst>
                <a:ext uri="{FF2B5EF4-FFF2-40B4-BE49-F238E27FC236}">
                  <a16:creationId xmlns:a16="http://schemas.microsoft.com/office/drawing/2014/main" id="{006455F8-471A-4B72-B6CA-08A4A293ADD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5" name="直線矢印コネクタ 274">
              <a:extLst>
                <a:ext uri="{FF2B5EF4-FFF2-40B4-BE49-F238E27FC236}">
                  <a16:creationId xmlns:a16="http://schemas.microsoft.com/office/drawing/2014/main" id="{AD4875B7-AE07-4E7C-A719-6E2D3AEF3F1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6" name="グループ化 275">
            <a:extLst>
              <a:ext uri="{FF2B5EF4-FFF2-40B4-BE49-F238E27FC236}">
                <a16:creationId xmlns:a16="http://schemas.microsoft.com/office/drawing/2014/main" id="{019F78BB-1834-47C4-8D8A-7B04BED1DEA2}"/>
              </a:ext>
            </a:extLst>
          </p:cNvPr>
          <p:cNvGrpSpPr/>
          <p:nvPr/>
        </p:nvGrpSpPr>
        <p:grpSpPr>
          <a:xfrm rot="1800000">
            <a:off x="9144895" y="5079451"/>
            <a:ext cx="358546" cy="367505"/>
            <a:chOff x="10015538" y="6254751"/>
            <a:chExt cx="358546" cy="367505"/>
          </a:xfrm>
        </p:grpSpPr>
        <p:cxnSp>
          <p:nvCxnSpPr>
            <p:cNvPr id="277" name="直線矢印コネクタ 276">
              <a:extLst>
                <a:ext uri="{FF2B5EF4-FFF2-40B4-BE49-F238E27FC236}">
                  <a16:creationId xmlns:a16="http://schemas.microsoft.com/office/drawing/2014/main" id="{33A9A1D0-D489-44D4-8E7B-C50B38AA780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8" name="直線矢印コネクタ 277">
              <a:extLst>
                <a:ext uri="{FF2B5EF4-FFF2-40B4-BE49-F238E27FC236}">
                  <a16:creationId xmlns:a16="http://schemas.microsoft.com/office/drawing/2014/main" id="{F118CEFE-D28C-428A-944B-9023C0B7DE9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9" name="直線矢印コネクタ 278">
              <a:extLst>
                <a:ext uri="{FF2B5EF4-FFF2-40B4-BE49-F238E27FC236}">
                  <a16:creationId xmlns:a16="http://schemas.microsoft.com/office/drawing/2014/main" id="{0D97187D-14FF-4806-8649-C387FEF00C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0" name="直線矢印コネクタ 279">
              <a:extLst>
                <a:ext uri="{FF2B5EF4-FFF2-40B4-BE49-F238E27FC236}">
                  <a16:creationId xmlns:a16="http://schemas.microsoft.com/office/drawing/2014/main" id="{C79A9F3C-4497-4CEC-9F69-C5469DDDD68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1" name="グループ化 280">
            <a:extLst>
              <a:ext uri="{FF2B5EF4-FFF2-40B4-BE49-F238E27FC236}">
                <a16:creationId xmlns:a16="http://schemas.microsoft.com/office/drawing/2014/main" id="{64BC3F93-A7AA-4EDA-B158-5213E0C4DED3}"/>
              </a:ext>
            </a:extLst>
          </p:cNvPr>
          <p:cNvGrpSpPr/>
          <p:nvPr/>
        </p:nvGrpSpPr>
        <p:grpSpPr>
          <a:xfrm rot="1800000">
            <a:off x="9340236" y="4731643"/>
            <a:ext cx="358546" cy="367505"/>
            <a:chOff x="10015538" y="6254751"/>
            <a:chExt cx="358546" cy="367505"/>
          </a:xfrm>
        </p:grpSpPr>
        <p:cxnSp>
          <p:nvCxnSpPr>
            <p:cNvPr id="282" name="直線矢印コネクタ 281">
              <a:extLst>
                <a:ext uri="{FF2B5EF4-FFF2-40B4-BE49-F238E27FC236}">
                  <a16:creationId xmlns:a16="http://schemas.microsoft.com/office/drawing/2014/main" id="{CC48C550-18AE-4A1D-A685-B8D439F6E6C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3" name="直線矢印コネクタ 282">
              <a:extLst>
                <a:ext uri="{FF2B5EF4-FFF2-40B4-BE49-F238E27FC236}">
                  <a16:creationId xmlns:a16="http://schemas.microsoft.com/office/drawing/2014/main" id="{3F337500-AACF-40C9-83B1-255064F91898}"/>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4" name="直線矢印コネクタ 283">
              <a:extLst>
                <a:ext uri="{FF2B5EF4-FFF2-40B4-BE49-F238E27FC236}">
                  <a16:creationId xmlns:a16="http://schemas.microsoft.com/office/drawing/2014/main" id="{87BE89EB-5202-4A07-8073-ED62286DE2B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id="{5341CEF1-261D-4A30-8E0B-0BDE523A3672}"/>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6" name="グループ化 285">
            <a:extLst>
              <a:ext uri="{FF2B5EF4-FFF2-40B4-BE49-F238E27FC236}">
                <a16:creationId xmlns:a16="http://schemas.microsoft.com/office/drawing/2014/main" id="{787FA43B-492C-4E60-8686-D2F774311434}"/>
              </a:ext>
            </a:extLst>
          </p:cNvPr>
          <p:cNvGrpSpPr/>
          <p:nvPr/>
        </p:nvGrpSpPr>
        <p:grpSpPr>
          <a:xfrm rot="1800000">
            <a:off x="9541001" y="4399376"/>
            <a:ext cx="358546" cy="367505"/>
            <a:chOff x="10015538" y="6254751"/>
            <a:chExt cx="358546" cy="367505"/>
          </a:xfrm>
        </p:grpSpPr>
        <p:cxnSp>
          <p:nvCxnSpPr>
            <p:cNvPr id="287" name="直線矢印コネクタ 286">
              <a:extLst>
                <a:ext uri="{FF2B5EF4-FFF2-40B4-BE49-F238E27FC236}">
                  <a16:creationId xmlns:a16="http://schemas.microsoft.com/office/drawing/2014/main" id="{8903C661-4B90-4E63-9D9E-6B138166BD49}"/>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8" name="直線矢印コネクタ 287">
              <a:extLst>
                <a:ext uri="{FF2B5EF4-FFF2-40B4-BE49-F238E27FC236}">
                  <a16:creationId xmlns:a16="http://schemas.microsoft.com/office/drawing/2014/main" id="{3E0C1B3C-B4FC-4B78-A832-60E932C298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9" name="直線矢印コネクタ 288">
              <a:extLst>
                <a:ext uri="{FF2B5EF4-FFF2-40B4-BE49-F238E27FC236}">
                  <a16:creationId xmlns:a16="http://schemas.microsoft.com/office/drawing/2014/main" id="{DBD403A3-572E-4966-9D1A-2E9EBFB6199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id="{8E888BE3-BC8C-41F0-8B9F-F021C5AC545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91" name="グループ化 290">
            <a:extLst>
              <a:ext uri="{FF2B5EF4-FFF2-40B4-BE49-F238E27FC236}">
                <a16:creationId xmlns:a16="http://schemas.microsoft.com/office/drawing/2014/main" id="{B000D380-DCE9-4F0E-8994-7319B0FB6665}"/>
              </a:ext>
            </a:extLst>
          </p:cNvPr>
          <p:cNvGrpSpPr/>
          <p:nvPr/>
        </p:nvGrpSpPr>
        <p:grpSpPr>
          <a:xfrm rot="1800000">
            <a:off x="9730024" y="4043202"/>
            <a:ext cx="358546" cy="367505"/>
            <a:chOff x="10015538" y="6254751"/>
            <a:chExt cx="358546" cy="367505"/>
          </a:xfrm>
        </p:grpSpPr>
        <p:cxnSp>
          <p:nvCxnSpPr>
            <p:cNvPr id="292" name="直線矢印コネクタ 291">
              <a:extLst>
                <a:ext uri="{FF2B5EF4-FFF2-40B4-BE49-F238E27FC236}">
                  <a16:creationId xmlns:a16="http://schemas.microsoft.com/office/drawing/2014/main" id="{4A639CF4-DB1C-405A-A829-B8D4186FED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id="{DBA01438-A4AF-4DDB-A27D-9E80F70B7B5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A43741CC-21E7-42E0-8549-35736AE78CB5}"/>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CAA41D09-49D2-4079-871D-5C715D674E5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sp>
        <p:nvSpPr>
          <p:cNvPr id="296" name="正方形/長方形 295">
            <a:extLst>
              <a:ext uri="{FF2B5EF4-FFF2-40B4-BE49-F238E27FC236}">
                <a16:creationId xmlns:a16="http://schemas.microsoft.com/office/drawing/2014/main" id="{78183DAD-1839-401B-A9E7-B9EF17CEA1BB}"/>
              </a:ext>
            </a:extLst>
          </p:cNvPr>
          <p:cNvSpPr/>
          <p:nvPr/>
        </p:nvSpPr>
        <p:spPr>
          <a:xfrm>
            <a:off x="8883137" y="6168499"/>
            <a:ext cx="3057247" cy="738664"/>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各セルにおいて８方向に量子化した</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勾配ヒストグラムを計算</a:t>
            </a:r>
            <a:endParaRPr lang="en-US" altLang="ja-JP" sz="1400"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7250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1610" y="0"/>
            <a:ext cx="11708780" cy="733270"/>
          </a:xfrm>
        </p:spPr>
        <p:txBody>
          <a:bodyPr>
            <a:normAutofit/>
          </a:bodyPr>
          <a:lstStyle/>
          <a:p>
            <a:pPr algn="ctr"/>
            <a:r>
              <a:rPr kumimoji="1" lang="en-US" altLang="ja-JP" sz="3200" dirty="0"/>
              <a:t>SIFT</a:t>
            </a:r>
            <a:r>
              <a:rPr kumimoji="1" lang="ja-JP" altLang="en-US" sz="3200" dirty="0"/>
              <a:t>特徴点の例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43A8C16B-E118-435C-9D69-0677B0832D58}"/>
              </a:ext>
            </a:extLst>
          </p:cNvPr>
          <p:cNvPicPr>
            <a:picLocks noChangeAspect="1"/>
          </p:cNvPicPr>
          <p:nvPr/>
        </p:nvPicPr>
        <p:blipFill>
          <a:blip r:embed="rId2"/>
          <a:stretch>
            <a:fillRect/>
          </a:stretch>
        </p:blipFill>
        <p:spPr>
          <a:xfrm>
            <a:off x="1621030" y="4137017"/>
            <a:ext cx="2771310" cy="2434609"/>
          </a:xfrm>
          <a:prstGeom prst="rect">
            <a:avLst/>
          </a:prstGeom>
        </p:spPr>
      </p:pic>
      <p:pic>
        <p:nvPicPr>
          <p:cNvPr id="8" name="図 7">
            <a:extLst>
              <a:ext uri="{FF2B5EF4-FFF2-40B4-BE49-F238E27FC236}">
                <a16:creationId xmlns:a16="http://schemas.microsoft.com/office/drawing/2014/main" id="{F8748D8A-801F-4475-B49A-9265345EBCC9}"/>
              </a:ext>
            </a:extLst>
          </p:cNvPr>
          <p:cNvPicPr>
            <a:picLocks noChangeAspect="1"/>
          </p:cNvPicPr>
          <p:nvPr/>
        </p:nvPicPr>
        <p:blipFill rotWithShape="1">
          <a:blip r:embed="rId3"/>
          <a:srcRect l="41078" t="71329" r="41978" b="16097"/>
          <a:stretch/>
        </p:blipFill>
        <p:spPr>
          <a:xfrm>
            <a:off x="1028700" y="4009777"/>
            <a:ext cx="844550" cy="862363"/>
          </a:xfrm>
          <a:prstGeom prst="rect">
            <a:avLst/>
          </a:prstGeom>
        </p:spPr>
      </p:pic>
      <p:pic>
        <p:nvPicPr>
          <p:cNvPr id="11" name="図 10">
            <a:extLst>
              <a:ext uri="{FF2B5EF4-FFF2-40B4-BE49-F238E27FC236}">
                <a16:creationId xmlns:a16="http://schemas.microsoft.com/office/drawing/2014/main" id="{E48B9E30-7D3C-4A65-8EA5-1E8375D7B51C}"/>
              </a:ext>
            </a:extLst>
          </p:cNvPr>
          <p:cNvPicPr>
            <a:picLocks noChangeAspect="1"/>
          </p:cNvPicPr>
          <p:nvPr/>
        </p:nvPicPr>
        <p:blipFill>
          <a:blip r:embed="rId4"/>
          <a:stretch>
            <a:fillRect/>
          </a:stretch>
        </p:blipFill>
        <p:spPr>
          <a:xfrm>
            <a:off x="8573618" y="4137017"/>
            <a:ext cx="2771310" cy="2434609"/>
          </a:xfrm>
          <a:prstGeom prst="rect">
            <a:avLst/>
          </a:prstGeom>
        </p:spPr>
      </p:pic>
      <p:pic>
        <p:nvPicPr>
          <p:cNvPr id="12" name="図 11">
            <a:extLst>
              <a:ext uri="{FF2B5EF4-FFF2-40B4-BE49-F238E27FC236}">
                <a16:creationId xmlns:a16="http://schemas.microsoft.com/office/drawing/2014/main" id="{567BC5D4-5FF8-4361-808F-9451F1FB083F}"/>
              </a:ext>
            </a:extLst>
          </p:cNvPr>
          <p:cNvPicPr>
            <a:picLocks noChangeAspect="1"/>
          </p:cNvPicPr>
          <p:nvPr/>
        </p:nvPicPr>
        <p:blipFill rotWithShape="1">
          <a:blip r:embed="rId5"/>
          <a:srcRect l="11540" t="55638" r="73315" b="31787"/>
          <a:stretch/>
        </p:blipFill>
        <p:spPr>
          <a:xfrm>
            <a:off x="8383155" y="4009776"/>
            <a:ext cx="755031" cy="862363"/>
          </a:xfrm>
          <a:prstGeom prst="rect">
            <a:avLst/>
          </a:prstGeom>
        </p:spPr>
      </p:pic>
      <p:pic>
        <p:nvPicPr>
          <p:cNvPr id="13" name="図 12">
            <a:extLst>
              <a:ext uri="{FF2B5EF4-FFF2-40B4-BE49-F238E27FC236}">
                <a16:creationId xmlns:a16="http://schemas.microsoft.com/office/drawing/2014/main" id="{57926CCE-DFD6-43FD-9DBF-CBFC606597D4}"/>
              </a:ext>
            </a:extLst>
          </p:cNvPr>
          <p:cNvPicPr>
            <a:picLocks noChangeAspect="1"/>
          </p:cNvPicPr>
          <p:nvPr/>
        </p:nvPicPr>
        <p:blipFill>
          <a:blip r:embed="rId6"/>
          <a:stretch>
            <a:fillRect/>
          </a:stretch>
        </p:blipFill>
        <p:spPr>
          <a:xfrm>
            <a:off x="5036399" y="4137017"/>
            <a:ext cx="2771310" cy="2434609"/>
          </a:xfrm>
          <a:prstGeom prst="rect">
            <a:avLst/>
          </a:prstGeom>
        </p:spPr>
      </p:pic>
      <p:pic>
        <p:nvPicPr>
          <p:cNvPr id="14" name="図 13">
            <a:extLst>
              <a:ext uri="{FF2B5EF4-FFF2-40B4-BE49-F238E27FC236}">
                <a16:creationId xmlns:a16="http://schemas.microsoft.com/office/drawing/2014/main" id="{8C26A6D9-E70C-44D4-B80F-BFDA9A8E703B}"/>
              </a:ext>
            </a:extLst>
          </p:cNvPr>
          <p:cNvPicPr>
            <a:picLocks noChangeAspect="1"/>
          </p:cNvPicPr>
          <p:nvPr/>
        </p:nvPicPr>
        <p:blipFill rotWithShape="1">
          <a:blip r:embed="rId7"/>
          <a:srcRect l="10585" t="57157" r="74267" b="30269"/>
          <a:stretch/>
        </p:blipFill>
        <p:spPr>
          <a:xfrm>
            <a:off x="4798464" y="4009775"/>
            <a:ext cx="755032" cy="862363"/>
          </a:xfrm>
          <a:prstGeom prst="rect">
            <a:avLst/>
          </a:prstGeom>
        </p:spPr>
      </p:pic>
      <p:pic>
        <p:nvPicPr>
          <p:cNvPr id="16" name="図 15">
            <a:extLst>
              <a:ext uri="{FF2B5EF4-FFF2-40B4-BE49-F238E27FC236}">
                <a16:creationId xmlns:a16="http://schemas.microsoft.com/office/drawing/2014/main" id="{58579745-02EF-4C5D-8121-4E48502D86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6132" y="733270"/>
            <a:ext cx="2126313" cy="2836117"/>
          </a:xfrm>
          <a:prstGeom prst="rect">
            <a:avLst/>
          </a:prstGeom>
        </p:spPr>
      </p:pic>
      <p:pic>
        <p:nvPicPr>
          <p:cNvPr id="18" name="図 17">
            <a:extLst>
              <a:ext uri="{FF2B5EF4-FFF2-40B4-BE49-F238E27FC236}">
                <a16:creationId xmlns:a16="http://schemas.microsoft.com/office/drawing/2014/main" id="{88064803-1831-459B-BB90-793343C913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6181" y="733270"/>
            <a:ext cx="2126313" cy="2836117"/>
          </a:xfrm>
          <a:prstGeom prst="rect">
            <a:avLst/>
          </a:prstGeom>
        </p:spPr>
      </p:pic>
      <p:pic>
        <p:nvPicPr>
          <p:cNvPr id="20" name="図 19">
            <a:extLst>
              <a:ext uri="{FF2B5EF4-FFF2-40B4-BE49-F238E27FC236}">
                <a16:creationId xmlns:a16="http://schemas.microsoft.com/office/drawing/2014/main" id="{DFC53FF7-1665-452E-A43C-9A937188DA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8897" y="733270"/>
            <a:ext cx="2126313" cy="2836117"/>
          </a:xfrm>
          <a:prstGeom prst="rect">
            <a:avLst/>
          </a:prstGeom>
        </p:spPr>
      </p:pic>
    </p:spTree>
    <p:extLst>
      <p:ext uri="{BB962C8B-B14F-4D97-AF65-F5344CB8AC3E}">
        <p14:creationId xmlns:p14="http://schemas.microsoft.com/office/powerpoint/2010/main" val="3318436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631BE-8E24-4D82-9949-1377CAC99483}"/>
              </a:ext>
            </a:extLst>
          </p:cNvPr>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graphicFrame>
        <p:nvGraphicFramePr>
          <p:cNvPr id="8" name="グラフ 7">
            <a:extLst>
              <a:ext uri="{FF2B5EF4-FFF2-40B4-BE49-F238E27FC236}">
                <a16:creationId xmlns:a16="http://schemas.microsoft.com/office/drawing/2014/main" id="{9B452298-3948-4EEE-95D8-57EAC4710133}"/>
              </a:ext>
            </a:extLst>
          </p:cNvPr>
          <p:cNvGraphicFramePr>
            <a:graphicFrameLocks/>
          </p:cNvGraphicFramePr>
          <p:nvPr>
            <p:extLst>
              <p:ext uri="{D42A27DB-BD31-4B8C-83A1-F6EECF244321}">
                <p14:modId xmlns:p14="http://schemas.microsoft.com/office/powerpoint/2010/main" val="2911353577"/>
              </p:ext>
            </p:extLst>
          </p:nvPr>
        </p:nvGraphicFramePr>
        <p:xfrm>
          <a:off x="4119562" y="346075"/>
          <a:ext cx="8072438" cy="6165850"/>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図 8">
            <a:extLst>
              <a:ext uri="{FF2B5EF4-FFF2-40B4-BE49-F238E27FC236}">
                <a16:creationId xmlns:a16="http://schemas.microsoft.com/office/drawing/2014/main" id="{A41D9750-396A-4709-BF6B-B3F0EA5D4FF7}"/>
              </a:ext>
            </a:extLst>
          </p:cNvPr>
          <p:cNvPicPr>
            <a:picLocks noChangeAspect="1"/>
          </p:cNvPicPr>
          <p:nvPr/>
        </p:nvPicPr>
        <p:blipFill rotWithShape="1">
          <a:blip r:embed="rId4"/>
          <a:srcRect l="5192" t="19614" r="5721" b="5896"/>
          <a:stretch/>
        </p:blipFill>
        <p:spPr>
          <a:xfrm>
            <a:off x="1056640" y="546369"/>
            <a:ext cx="2468880" cy="1813560"/>
          </a:xfrm>
          <a:prstGeom prst="rect">
            <a:avLst/>
          </a:prstGeom>
        </p:spPr>
      </p:pic>
      <p:pic>
        <p:nvPicPr>
          <p:cNvPr id="10" name="図 9">
            <a:extLst>
              <a:ext uri="{FF2B5EF4-FFF2-40B4-BE49-F238E27FC236}">
                <a16:creationId xmlns:a16="http://schemas.microsoft.com/office/drawing/2014/main" id="{12DC2E42-CC8A-4EC6-9E1B-5AC722CC28B8}"/>
              </a:ext>
            </a:extLst>
          </p:cNvPr>
          <p:cNvPicPr>
            <a:picLocks noChangeAspect="1"/>
          </p:cNvPicPr>
          <p:nvPr/>
        </p:nvPicPr>
        <p:blipFill rotWithShape="1">
          <a:blip r:embed="rId5"/>
          <a:srcRect l="41078" t="71329" r="41978" b="16097"/>
          <a:stretch/>
        </p:blipFill>
        <p:spPr>
          <a:xfrm>
            <a:off x="320431" y="584202"/>
            <a:ext cx="844550" cy="862363"/>
          </a:xfrm>
          <a:prstGeom prst="rect">
            <a:avLst/>
          </a:prstGeom>
        </p:spPr>
      </p:pic>
      <p:pic>
        <p:nvPicPr>
          <p:cNvPr id="11" name="図 10">
            <a:extLst>
              <a:ext uri="{FF2B5EF4-FFF2-40B4-BE49-F238E27FC236}">
                <a16:creationId xmlns:a16="http://schemas.microsoft.com/office/drawing/2014/main" id="{393E4472-83DC-45F0-B691-C65D5D1BC511}"/>
              </a:ext>
            </a:extLst>
          </p:cNvPr>
          <p:cNvPicPr>
            <a:picLocks noChangeAspect="1"/>
          </p:cNvPicPr>
          <p:nvPr/>
        </p:nvPicPr>
        <p:blipFill rotWithShape="1">
          <a:blip r:embed="rId6"/>
          <a:srcRect l="6015" t="18081" r="4898" b="7429"/>
          <a:stretch/>
        </p:blipFill>
        <p:spPr>
          <a:xfrm>
            <a:off x="1056640" y="2484635"/>
            <a:ext cx="2468880" cy="1813561"/>
          </a:xfrm>
          <a:prstGeom prst="rect">
            <a:avLst/>
          </a:prstGeom>
        </p:spPr>
      </p:pic>
      <p:pic>
        <p:nvPicPr>
          <p:cNvPr id="12" name="図 11">
            <a:extLst>
              <a:ext uri="{FF2B5EF4-FFF2-40B4-BE49-F238E27FC236}">
                <a16:creationId xmlns:a16="http://schemas.microsoft.com/office/drawing/2014/main" id="{DA2AF8E8-2DDE-45D4-A00C-F2B6BAAD6E99}"/>
              </a:ext>
            </a:extLst>
          </p:cNvPr>
          <p:cNvPicPr>
            <a:picLocks noChangeAspect="1"/>
          </p:cNvPicPr>
          <p:nvPr/>
        </p:nvPicPr>
        <p:blipFill rotWithShape="1">
          <a:blip r:embed="rId7"/>
          <a:srcRect l="10922" t="55790" r="72138" b="31635"/>
          <a:stretch/>
        </p:blipFill>
        <p:spPr>
          <a:xfrm>
            <a:off x="320431" y="2589200"/>
            <a:ext cx="844550" cy="862363"/>
          </a:xfrm>
          <a:prstGeom prst="rect">
            <a:avLst/>
          </a:prstGeom>
        </p:spPr>
      </p:pic>
      <p:pic>
        <p:nvPicPr>
          <p:cNvPr id="13" name="図 12">
            <a:extLst>
              <a:ext uri="{FF2B5EF4-FFF2-40B4-BE49-F238E27FC236}">
                <a16:creationId xmlns:a16="http://schemas.microsoft.com/office/drawing/2014/main" id="{ADB07DD2-F4F8-4C21-8A98-44EA8EC0CFF3}"/>
              </a:ext>
            </a:extLst>
          </p:cNvPr>
          <p:cNvPicPr>
            <a:picLocks noChangeAspect="1"/>
          </p:cNvPicPr>
          <p:nvPr/>
        </p:nvPicPr>
        <p:blipFill rotWithShape="1">
          <a:blip r:embed="rId8"/>
          <a:srcRect l="5192" t="18408" r="5721" b="7101"/>
          <a:stretch/>
        </p:blipFill>
        <p:spPr>
          <a:xfrm>
            <a:off x="1056640" y="4422902"/>
            <a:ext cx="2468880" cy="1813561"/>
          </a:xfrm>
          <a:prstGeom prst="rect">
            <a:avLst/>
          </a:prstGeom>
        </p:spPr>
      </p:pic>
      <p:pic>
        <p:nvPicPr>
          <p:cNvPr id="14" name="図 13">
            <a:extLst>
              <a:ext uri="{FF2B5EF4-FFF2-40B4-BE49-F238E27FC236}">
                <a16:creationId xmlns:a16="http://schemas.microsoft.com/office/drawing/2014/main" id="{BF7383B6-EA0E-4A65-80F9-4D260F26F054}"/>
              </a:ext>
            </a:extLst>
          </p:cNvPr>
          <p:cNvPicPr>
            <a:picLocks noChangeAspect="1"/>
          </p:cNvPicPr>
          <p:nvPr/>
        </p:nvPicPr>
        <p:blipFill rotWithShape="1">
          <a:blip r:embed="rId9"/>
          <a:srcRect l="10585" t="57157" r="72471" b="30269"/>
          <a:stretch/>
        </p:blipFill>
        <p:spPr>
          <a:xfrm>
            <a:off x="320431" y="4467320"/>
            <a:ext cx="844550" cy="862363"/>
          </a:xfrm>
          <a:prstGeom prst="rect">
            <a:avLst/>
          </a:prstGeom>
        </p:spPr>
      </p:pic>
    </p:spTree>
    <p:extLst>
      <p:ext uri="{BB962C8B-B14F-4D97-AF65-F5344CB8AC3E}">
        <p14:creationId xmlns:p14="http://schemas.microsoft.com/office/powerpoint/2010/main" val="4288727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631BE-8E24-4D82-9949-1377CAC99483}"/>
              </a:ext>
            </a:extLst>
          </p:cNvPr>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graphicFrame>
        <p:nvGraphicFramePr>
          <p:cNvPr id="15" name="グラフ 14">
            <a:extLst>
              <a:ext uri="{FF2B5EF4-FFF2-40B4-BE49-F238E27FC236}">
                <a16:creationId xmlns:a16="http://schemas.microsoft.com/office/drawing/2014/main" id="{1807F6C4-9543-487B-810E-57888A57A339}"/>
              </a:ext>
            </a:extLst>
          </p:cNvPr>
          <p:cNvGraphicFramePr>
            <a:graphicFrameLocks/>
          </p:cNvGraphicFramePr>
          <p:nvPr>
            <p:extLst>
              <p:ext uri="{D42A27DB-BD31-4B8C-83A1-F6EECF244321}">
                <p14:modId xmlns:p14="http://schemas.microsoft.com/office/powerpoint/2010/main" val="988442796"/>
              </p:ext>
            </p:extLst>
          </p:nvPr>
        </p:nvGraphicFramePr>
        <p:xfrm>
          <a:off x="3097645" y="139700"/>
          <a:ext cx="8104910" cy="6200486"/>
        </p:xfrm>
        <a:graphic>
          <a:graphicData uri="http://schemas.openxmlformats.org/drawingml/2006/chart">
            <c:chart xmlns:c="http://schemas.openxmlformats.org/drawingml/2006/chart" xmlns:r="http://schemas.openxmlformats.org/officeDocument/2006/relationships" r:id="rId3"/>
          </a:graphicData>
        </a:graphic>
      </p:graphicFrame>
      <p:pic>
        <p:nvPicPr>
          <p:cNvPr id="16" name="図 15">
            <a:extLst>
              <a:ext uri="{FF2B5EF4-FFF2-40B4-BE49-F238E27FC236}">
                <a16:creationId xmlns:a16="http://schemas.microsoft.com/office/drawing/2014/main" id="{4FFABA0C-71D0-41A3-9D2C-0A305241ED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4841" t="25194" r="20227" b="64059"/>
          <a:stretch/>
        </p:blipFill>
        <p:spPr>
          <a:xfrm>
            <a:off x="764930" y="2573426"/>
            <a:ext cx="1402299" cy="1346203"/>
          </a:xfrm>
          <a:prstGeom prst="rect">
            <a:avLst/>
          </a:prstGeom>
        </p:spPr>
      </p:pic>
      <p:pic>
        <p:nvPicPr>
          <p:cNvPr id="17" name="図 16">
            <a:extLst>
              <a:ext uri="{FF2B5EF4-FFF2-40B4-BE49-F238E27FC236}">
                <a16:creationId xmlns:a16="http://schemas.microsoft.com/office/drawing/2014/main" id="{E5D983C8-856D-40AB-86AB-64D2538ACF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1210" t="39971" r="3858" b="49282"/>
          <a:stretch/>
        </p:blipFill>
        <p:spPr>
          <a:xfrm>
            <a:off x="764931" y="617220"/>
            <a:ext cx="1402294" cy="1346203"/>
          </a:xfrm>
          <a:prstGeom prst="rect">
            <a:avLst/>
          </a:prstGeom>
        </p:spPr>
      </p:pic>
      <p:pic>
        <p:nvPicPr>
          <p:cNvPr id="3" name="図 2">
            <a:extLst>
              <a:ext uri="{FF2B5EF4-FFF2-40B4-BE49-F238E27FC236}">
                <a16:creationId xmlns:a16="http://schemas.microsoft.com/office/drawing/2014/main" id="{5172E082-22C8-4FAB-A9E3-B7B0EF067B66}"/>
              </a:ext>
            </a:extLst>
          </p:cNvPr>
          <p:cNvPicPr>
            <a:picLocks noChangeAspect="1"/>
          </p:cNvPicPr>
          <p:nvPr/>
        </p:nvPicPr>
        <p:blipFill rotWithShape="1">
          <a:blip r:embed="rId6">
            <a:extLst>
              <a:ext uri="{28A0092B-C50C-407E-A947-70E740481C1C}">
                <a14:useLocalDpi xmlns:a14="http://schemas.microsoft.com/office/drawing/2010/main" val="0"/>
              </a:ext>
            </a:extLst>
          </a:blip>
          <a:srcRect l="78354" t="51734" r="6719" b="37519"/>
          <a:stretch/>
        </p:blipFill>
        <p:spPr>
          <a:xfrm>
            <a:off x="764928" y="4327422"/>
            <a:ext cx="1402291" cy="1346203"/>
          </a:xfrm>
          <a:prstGeom prst="rect">
            <a:avLst/>
          </a:prstGeom>
        </p:spPr>
      </p:pic>
    </p:spTree>
    <p:extLst>
      <p:ext uri="{BB962C8B-B14F-4D97-AF65-F5344CB8AC3E}">
        <p14:creationId xmlns:p14="http://schemas.microsoft.com/office/powerpoint/2010/main" val="3459382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59B0EB4-60D2-46CE-AC5D-C4010D304831}"/>
              </a:ext>
            </a:extLst>
          </p:cNvPr>
          <p:cNvSpPr>
            <a:spLocks noGrp="1"/>
          </p:cNvSpPr>
          <p:nvPr>
            <p:ph type="sldNum" sz="quarter" idx="12"/>
          </p:nvPr>
        </p:nvSpPr>
        <p:spPr/>
        <p:txBody>
          <a:bodyPr/>
          <a:lstStyle/>
          <a:p>
            <a:fld id="{F35DE295-420C-4265-BE54-AE59FA4027A6}" type="slidenum">
              <a:rPr kumimoji="1" lang="ja-JP" altLang="en-US" smtClean="0"/>
              <a:t>26</a:t>
            </a:fld>
            <a:endParaRPr kumimoji="1" lang="ja-JP" altLang="en-US"/>
          </a:p>
        </p:txBody>
      </p:sp>
      <p:graphicFrame>
        <p:nvGraphicFramePr>
          <p:cNvPr id="5" name="グラフ 4">
            <a:extLst>
              <a:ext uri="{FF2B5EF4-FFF2-40B4-BE49-F238E27FC236}">
                <a16:creationId xmlns:a16="http://schemas.microsoft.com/office/drawing/2014/main" id="{448F1258-244F-4426-80C6-7577A3448A83}"/>
              </a:ext>
            </a:extLst>
          </p:cNvPr>
          <p:cNvGraphicFramePr>
            <a:graphicFrameLocks/>
          </p:cNvGraphicFramePr>
          <p:nvPr>
            <p:extLst>
              <p:ext uri="{D42A27DB-BD31-4B8C-83A1-F6EECF244321}">
                <p14:modId xmlns:p14="http://schemas.microsoft.com/office/powerpoint/2010/main" val="2628011194"/>
              </p:ext>
            </p:extLst>
          </p:nvPr>
        </p:nvGraphicFramePr>
        <p:xfrm>
          <a:off x="2788226" y="483177"/>
          <a:ext cx="8959274" cy="5891645"/>
        </p:xfrm>
        <a:graphic>
          <a:graphicData uri="http://schemas.openxmlformats.org/drawingml/2006/chart">
            <c:chart xmlns:c="http://schemas.openxmlformats.org/drawingml/2006/chart" xmlns:r="http://schemas.openxmlformats.org/officeDocument/2006/relationships" r:id="rId2"/>
          </a:graphicData>
        </a:graphic>
      </p:graphicFrame>
      <p:pic>
        <p:nvPicPr>
          <p:cNvPr id="6" name="図 5">
            <a:extLst>
              <a:ext uri="{FF2B5EF4-FFF2-40B4-BE49-F238E27FC236}">
                <a16:creationId xmlns:a16="http://schemas.microsoft.com/office/drawing/2014/main" id="{DC2F644A-875E-4C75-A3B6-BF114FB1DB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21" t="58211" r="8059" b="30029"/>
          <a:stretch/>
        </p:blipFill>
        <p:spPr>
          <a:xfrm>
            <a:off x="314852" y="3483705"/>
            <a:ext cx="2288533" cy="2213128"/>
          </a:xfrm>
          <a:prstGeom prst="rect">
            <a:avLst/>
          </a:prstGeom>
        </p:spPr>
      </p:pic>
      <p:pic>
        <p:nvPicPr>
          <p:cNvPr id="7" name="図 6">
            <a:extLst>
              <a:ext uri="{FF2B5EF4-FFF2-40B4-BE49-F238E27FC236}">
                <a16:creationId xmlns:a16="http://schemas.microsoft.com/office/drawing/2014/main" id="{42780B82-5C63-43DB-803A-8DF3D869EB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430" t="27137" r="1350" b="61103"/>
          <a:stretch/>
        </p:blipFill>
        <p:spPr>
          <a:xfrm>
            <a:off x="309193" y="644371"/>
            <a:ext cx="2288533" cy="2213128"/>
          </a:xfrm>
          <a:prstGeom prst="rect">
            <a:avLst/>
          </a:prstGeom>
        </p:spPr>
      </p:pic>
    </p:spTree>
    <p:extLst>
      <p:ext uri="{BB962C8B-B14F-4D97-AF65-F5344CB8AC3E}">
        <p14:creationId xmlns:p14="http://schemas.microsoft.com/office/powerpoint/2010/main" val="68151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5813197" y="2497419"/>
            <a:ext cx="6032420" cy="1200329"/>
          </a:xfrm>
          <a:prstGeom prst="rect">
            <a:avLst/>
          </a:prstGeom>
        </p:spPr>
        <p:txBody>
          <a:bodyPr wrap="square">
            <a:spAutoFit/>
          </a:bodyPr>
          <a:lstStyle/>
          <a:p>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手順を覚えてほしいわけではなくて、</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このように設計した特徴ベクトルが，なぜ拡大縮小と回転に対して不変（変化しにくい）となるかを説明できるようになってほしい</a:t>
            </a:r>
          </a:p>
        </p:txBody>
      </p:sp>
      <p:sp>
        <p:nvSpPr>
          <p:cNvPr id="10" name="正方形/長方形 9"/>
          <p:cNvSpPr/>
          <p:nvPr/>
        </p:nvSpPr>
        <p:spPr>
          <a:xfrm>
            <a:off x="5769114" y="520184"/>
            <a:ext cx="6120586" cy="1384995"/>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質問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なぜ拡大・回転について不変なのか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Tree>
    <p:extLst>
      <p:ext uri="{BB962C8B-B14F-4D97-AF65-F5344CB8AC3E}">
        <p14:creationId xmlns:p14="http://schemas.microsoft.com/office/powerpoint/2010/main" val="2170854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a:t>SIFT</a:t>
            </a:r>
            <a:r>
              <a:rPr kumimoji="1" lang="ja-JP" altLang="en-US" sz="3600" dirty="0"/>
              <a:t>特徴（実装）</a:t>
            </a:r>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a:t># SIFT.py</a:t>
            </a:r>
            <a:endParaRPr lang="en-US" altLang="ja-JP" sz="2000" dirty="0"/>
          </a:p>
          <a:p>
            <a:pPr marL="0" indent="0">
              <a:buNone/>
            </a:pPr>
            <a:r>
              <a:rPr lang="en-US" altLang="ja-JP" sz="2000" dirty="0"/>
              <a:t>img1 =  cv2.imread(“</a:t>
            </a:r>
            <a:r>
              <a:rPr lang="ja-JP" altLang="en-US" sz="2000" dirty="0"/>
              <a:t>画像名</a:t>
            </a:r>
            <a:r>
              <a:rPr lang="en-US" altLang="ja-JP" sz="2000" dirty="0"/>
              <a:t>.bmp", 0) </a:t>
            </a:r>
          </a:p>
          <a:p>
            <a:pPr marL="0" indent="0">
              <a:buNone/>
            </a:pPr>
            <a:r>
              <a:rPr lang="en-US" altLang="ja-JP" sz="2000" dirty="0"/>
              <a:t>sift </a:t>
            </a:r>
            <a:r>
              <a:rPr lang="ja-JP" altLang="en-US" sz="2000" dirty="0"/>
              <a:t>   </a:t>
            </a:r>
            <a:r>
              <a:rPr lang="en-US" altLang="ja-JP" sz="2000" dirty="0"/>
              <a:t>= cv2.xfeatures2d.SIFT_create()</a:t>
            </a:r>
          </a:p>
          <a:p>
            <a:pPr marL="0" indent="0">
              <a:buNone/>
            </a:pPr>
            <a:r>
              <a:rPr lang="en-US" altLang="ja-JP" sz="2000" dirty="0"/>
              <a:t>key1, des1 = </a:t>
            </a:r>
            <a:r>
              <a:rPr lang="en-US" altLang="ja-JP" sz="2000" dirty="0" err="1"/>
              <a:t>sift.detectAndCompute</a:t>
            </a:r>
            <a:r>
              <a:rPr lang="en-US" altLang="ja-JP" sz="2000" dirty="0"/>
              <a:t> (img1, None )</a:t>
            </a:r>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Python &amp; </a:t>
            </a:r>
            <a:r>
              <a:rPr lang="en-US" altLang="ja-JP" sz="2400" dirty="0" err="1"/>
              <a:t>openCV</a:t>
            </a:r>
            <a:r>
              <a:rPr lang="ja-JP" altLang="en-US" sz="2400" dirty="0"/>
              <a:t>環境だと上記の</a:t>
            </a:r>
            <a:r>
              <a:rPr lang="en-US" altLang="ja-JP" sz="2400" dirty="0"/>
              <a:t>3</a:t>
            </a:r>
            <a:r>
              <a:rPr lang="ja-JP" altLang="en-US" sz="2400" dirty="0"/>
              <a:t>行で</a:t>
            </a:r>
            <a:r>
              <a:rPr lang="en-US" altLang="ja-JP" sz="2400" dirty="0"/>
              <a:t>SIFT</a:t>
            </a:r>
            <a:r>
              <a:rPr lang="ja-JP" altLang="en-US" sz="2400" dirty="0"/>
              <a:t>特徴を検出できます</a:t>
            </a:r>
            <a:endParaRPr lang="en-US" altLang="ja-JP" sz="2400" dirty="0"/>
          </a:p>
          <a:p>
            <a:pPr marL="0" indent="0">
              <a:buFont typeface="Arial" panose="020B0604020202020204" pitchFamily="34" charset="0"/>
              <a:buNone/>
            </a:pPr>
            <a:r>
              <a:rPr lang="en-US" altLang="ja-JP" sz="2400" dirty="0"/>
              <a:t>※key1 </a:t>
            </a:r>
            <a:r>
              <a:rPr lang="ja-JP" altLang="en-US" sz="2400" dirty="0"/>
              <a:t>は特徴点の位置を保持する配列</a:t>
            </a:r>
            <a:endParaRPr lang="en-US" altLang="ja-JP" sz="2400" dirty="0"/>
          </a:p>
          <a:p>
            <a:pPr marL="0" indent="0">
              <a:buFont typeface="Arial" panose="020B0604020202020204" pitchFamily="34" charset="0"/>
              <a:buNone/>
            </a:pPr>
            <a:r>
              <a:rPr lang="en-US" altLang="ja-JP" sz="2400" dirty="0"/>
              <a:t>※des1 </a:t>
            </a:r>
            <a:r>
              <a:rPr lang="ja-JP" altLang="en-US" sz="2400" dirty="0"/>
              <a:t>は特徴点の特徴ベクトルを保持する配列</a:t>
            </a:r>
            <a:endParaRPr lang="en-US" altLang="ja-JP" sz="2400" dirty="0"/>
          </a:p>
          <a:p>
            <a:pPr marL="0" indent="0">
              <a:buNone/>
            </a:pPr>
            <a:r>
              <a:rPr lang="en-US" altLang="ja-JP" sz="2400" dirty="0"/>
              <a:t>※『xfeatures2d.SIFT_create』</a:t>
            </a:r>
            <a:r>
              <a:rPr lang="ja-JP" altLang="en-US" sz="2400" dirty="0"/>
              <a:t>を書き換えると色々な特徴量を試せます</a:t>
            </a:r>
            <a:endParaRPr lang="en-US" altLang="ja-JP" sz="2400" dirty="0"/>
          </a:p>
          <a:p>
            <a:pPr marL="0" indent="0">
              <a:buFont typeface="Arial" panose="020B0604020202020204" pitchFamily="34" charset="0"/>
              <a:buNone/>
            </a:pPr>
            <a:endParaRPr lang="en-US" altLang="ja-JP" sz="2400" dirty="0"/>
          </a:p>
          <a:p>
            <a:pPr marL="0" indent="0">
              <a:buFont typeface="Arial" panose="020B0604020202020204" pitchFamily="34" charset="0"/>
              <a:buNone/>
            </a:pPr>
            <a:r>
              <a:rPr lang="ja-JP" altLang="en-US" sz="2400" dirty="0"/>
              <a:t>最近は</a:t>
            </a:r>
            <a:r>
              <a:rPr lang="en-US" altLang="ja-JP" sz="2400" dirty="0"/>
              <a:t>C++</a:t>
            </a:r>
            <a:r>
              <a:rPr lang="ja-JP" altLang="en-US" sz="2400" dirty="0"/>
              <a:t>で全部書くのは流行らないみたい．</a:t>
            </a:r>
            <a:endParaRPr lang="en-US" altLang="ja-JP" sz="2400" dirty="0"/>
          </a:p>
          <a:p>
            <a:pPr marL="0" indent="0">
              <a:buFont typeface="Arial" panose="020B0604020202020204" pitchFamily="34" charset="0"/>
              <a:buNone/>
            </a:pPr>
            <a:r>
              <a:rPr lang="ja-JP" altLang="en-US" sz="2400" dirty="0"/>
              <a:t>良い時代ですね</a:t>
            </a:r>
            <a:r>
              <a:rPr lang="ja-JP" altLang="en-US" sz="2400" dirty="0" err="1"/>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Tree>
    <p:extLst>
      <p:ext uri="{BB962C8B-B14F-4D97-AF65-F5344CB8AC3E}">
        <p14:creationId xmlns:p14="http://schemas.microsoft.com/office/powerpoint/2010/main" val="1446595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a:t>まとめ</a:t>
            </a:r>
            <a:r>
              <a:rPr kumimoji="1" lang="en-US" altLang="ja-JP" dirty="0"/>
              <a:t>: SIFT</a:t>
            </a:r>
            <a:r>
              <a:rPr kumimoji="1" lang="ja-JP" altLang="en-US" dirty="0"/>
              <a:t>特徴</a:t>
            </a:r>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a:t>特徴ベクトル</a:t>
            </a:r>
            <a:r>
              <a:rPr lang="ja-JP" altLang="en-US" dirty="0"/>
              <a:t>とは何かを解説した</a:t>
            </a:r>
            <a:endParaRPr lang="en-US" altLang="ja-JP" dirty="0"/>
          </a:p>
          <a:p>
            <a:pPr lvl="1"/>
            <a:r>
              <a:rPr kumimoji="1" lang="ja-JP" altLang="en-US" sz="2000" dirty="0"/>
              <a:t>検出された特徴点同士を比較するため，特徴点周囲の局所領域をベクトルの形で表すもの．</a:t>
            </a:r>
            <a:endParaRPr kumimoji="1" lang="en-US" altLang="ja-JP" sz="2000" dirty="0"/>
          </a:p>
          <a:p>
            <a:pPr lvl="1"/>
            <a:r>
              <a:rPr lang="ja-JP" altLang="en-US" sz="2000" dirty="0"/>
              <a:t>特徴ベクトルは，</a:t>
            </a:r>
            <a:r>
              <a:rPr lang="en-US" altLang="ja-JP" sz="2000" dirty="0"/>
              <a:t>SIFT</a:t>
            </a:r>
            <a:r>
              <a:rPr lang="ja-JP" altLang="en-US" sz="2000" dirty="0" err="1"/>
              <a:t>，</a:t>
            </a:r>
            <a:r>
              <a:rPr lang="en-US" altLang="ja-JP" sz="2000" dirty="0"/>
              <a:t>BRIEF, ORB, SURF, AKAZE</a:t>
            </a:r>
            <a:r>
              <a:rPr lang="ja-JP" altLang="en-US" sz="2000" dirty="0"/>
              <a:t>など，沢山の種類がある</a:t>
            </a:r>
            <a:endParaRPr lang="en-US" altLang="ja-JP" sz="2000" dirty="0"/>
          </a:p>
          <a:p>
            <a:pPr lvl="1"/>
            <a:r>
              <a:rPr lang="ja-JP" altLang="en-US" sz="2000" dirty="0"/>
              <a:t>特徴ベクトルは目的や対象画像の依存してよいものを選択すべき</a:t>
            </a:r>
            <a:endParaRPr lang="en-US" altLang="ja-JP" sz="2000" dirty="0"/>
          </a:p>
          <a:p>
            <a:pPr lvl="1"/>
            <a:endParaRPr kumimoji="1" lang="en-US" altLang="ja-JP" sz="2000" dirty="0"/>
          </a:p>
          <a:p>
            <a:r>
              <a:rPr lang="en-US" altLang="ja-JP" dirty="0"/>
              <a:t>SIFT</a:t>
            </a:r>
            <a:r>
              <a:rPr lang="ja-JP" altLang="en-US" dirty="0"/>
              <a:t>特徴</a:t>
            </a:r>
            <a:endParaRPr lang="en-US" altLang="ja-JP" dirty="0"/>
          </a:p>
          <a:p>
            <a:pPr lvl="1"/>
            <a:r>
              <a:rPr kumimoji="1" lang="en-US" altLang="ja-JP" sz="2000" dirty="0" err="1"/>
              <a:t>DoG</a:t>
            </a:r>
            <a:r>
              <a:rPr lang="ja-JP" altLang="en-US" sz="2000" dirty="0"/>
              <a:t>の極値を特徴点として検出</a:t>
            </a:r>
            <a:endParaRPr lang="en-US" altLang="ja-JP" sz="2000" dirty="0"/>
          </a:p>
          <a:p>
            <a:pPr lvl="1"/>
            <a:r>
              <a:rPr kumimoji="1" lang="ja-JP" altLang="en-US" sz="2000" dirty="0"/>
              <a:t>特徴点のスケールに応じた局所領域を考慮</a:t>
            </a:r>
            <a:endParaRPr kumimoji="1" lang="en-US" altLang="ja-JP" sz="2000" dirty="0"/>
          </a:p>
          <a:p>
            <a:pPr lvl="1"/>
            <a:r>
              <a:rPr lang="ja-JP" altLang="en-US" sz="2000" dirty="0"/>
              <a:t>特徴点周囲の勾配方向に沿って局所窓を回転</a:t>
            </a:r>
            <a:endParaRPr lang="en-US" altLang="ja-JP" sz="2000" dirty="0"/>
          </a:p>
          <a:p>
            <a:pPr lvl="1"/>
            <a:r>
              <a:rPr kumimoji="1" lang="ja-JP" altLang="en-US" sz="2000" dirty="0"/>
              <a:t>局所窓を</a:t>
            </a:r>
            <a:r>
              <a:rPr kumimoji="1" lang="en-US" altLang="ja-JP" sz="2000" dirty="0"/>
              <a:t>4</a:t>
            </a:r>
            <a:r>
              <a:rPr kumimoji="1" lang="ja-JP" altLang="en-US" sz="2000" dirty="0"/>
              <a:t>分割し，各領域の勾配ヒストグラムを特徴ベクトルとする</a:t>
            </a:r>
            <a:endParaRPr kumimoji="1" lang="ja-JP" altLang="en-US" dirty="0"/>
          </a:p>
        </p:txBody>
      </p:sp>
      <p:pic>
        <p:nvPicPr>
          <p:cNvPr id="10" name="図 9"/>
          <p:cNvPicPr>
            <a:picLocks noChangeAspect="1"/>
          </p:cNvPicPr>
          <p:nvPr/>
        </p:nvPicPr>
        <p:blipFill>
          <a:blip r:embed="rId3"/>
          <a:stretch>
            <a:fillRect/>
          </a:stretch>
        </p:blipFill>
        <p:spPr>
          <a:xfrm>
            <a:off x="6474941" y="1368435"/>
            <a:ext cx="5405508" cy="353239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spTree>
    <p:extLst>
      <p:ext uri="{BB962C8B-B14F-4D97-AF65-F5344CB8AC3E}">
        <p14:creationId xmlns:p14="http://schemas.microsoft.com/office/powerpoint/2010/main" val="965349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1113974"/>
            <a:ext cx="8403257" cy="733270"/>
          </a:xfrm>
        </p:spPr>
        <p:txBody>
          <a:bodyPr>
            <a:normAutofit/>
          </a:bodyPr>
          <a:lstStyle/>
          <a:p>
            <a:pPr algn="r"/>
            <a:r>
              <a:rPr lang="ja-JP" altLang="en-US" sz="3600" b="1" dirty="0"/>
              <a:t>復習</a:t>
            </a:r>
            <a:r>
              <a:rPr lang="ja-JP" altLang="en-US" sz="3600" dirty="0"/>
              <a:t> </a:t>
            </a:r>
            <a:r>
              <a:rPr lang="en-US" altLang="ja-JP" sz="3600" dirty="0"/>
              <a:t>: </a:t>
            </a:r>
            <a:r>
              <a:rPr lang="ja-JP" altLang="en-US" sz="3600" dirty="0"/>
              <a:t>ガウシアンフィルタとその性質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56E3549A-237B-4231-AE52-D06C370BB442}"/>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963947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a:t>Hough</a:t>
            </a:r>
            <a:r>
              <a:rPr kumimoji="1" lang="ja-JP" altLang="en-US" dirty="0"/>
              <a:t>変換</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spTree>
    <p:extLst>
      <p:ext uri="{BB962C8B-B14F-4D97-AF65-F5344CB8AC3E}">
        <p14:creationId xmlns:p14="http://schemas.microsoft.com/office/powerpoint/2010/main" val="2573204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a:t>Hough</a:t>
            </a:r>
            <a:r>
              <a:rPr kumimoji="1" lang="ja-JP" altLang="en-US" sz="3600" dirty="0"/>
              <a:t>変換とは</a:t>
            </a:r>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a:t>画像中から直線や円を検出する手法</a:t>
            </a:r>
            <a:endParaRPr lang="en-US" altLang="ja-JP" dirty="0"/>
          </a:p>
          <a:p>
            <a:r>
              <a:rPr kumimoji="1" lang="ja-JP" altLang="en-US" dirty="0"/>
              <a:t>直線や円の一部が破損・劣化していても検出可能</a:t>
            </a:r>
            <a:endParaRPr kumimoji="1" lang="en-US" altLang="ja-JP" dirty="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spTree>
    <p:extLst>
      <p:ext uri="{BB962C8B-B14F-4D97-AF65-F5344CB8AC3E}">
        <p14:creationId xmlns:p14="http://schemas.microsoft.com/office/powerpoint/2010/main" val="757297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a:latin typeface="Times New Roman" panose="02020603050405020304" pitchFamily="18" charset="0"/>
                    <a:cs typeface="Times New Roman" panose="02020603050405020304" pitchFamily="18" charset="0"/>
                  </a:rPr>
                  <a:t>x</a:t>
                </a:r>
                <a:r>
                  <a:rPr lang="en-US" altLang="ja-JP" i="1" dirty="0" err="1">
                    <a:latin typeface="Times New Roman" panose="02020603050405020304" pitchFamily="18" charset="0"/>
                    <a:cs typeface="Times New Roman" panose="02020603050405020304" pitchFamily="18" charset="0"/>
                  </a:rPr>
                  <a:t>y</a:t>
                </a:r>
                <a:r>
                  <a:rPr lang="ja-JP" altLang="en-US" i="1" dirty="0">
                    <a:latin typeface="Times New Roman" panose="02020603050405020304" pitchFamily="18" charset="0"/>
                    <a:cs typeface="Times New Roman" panose="02020603050405020304" pitchFamily="18" charset="0"/>
                  </a:rPr>
                  <a:t>空間における直線は </a:t>
                </a:r>
                <a:r>
                  <a:rPr lang="en-US" altLang="ja-JP" i="1" dirty="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a:latin typeface="Times New Roman" panose="02020603050405020304" pitchFamily="18" charset="0"/>
                    <a:cs typeface="Times New Roman" panose="02020603050405020304" pitchFamily="18" charset="0"/>
                  </a:rPr>
                  <a:t> 』</a:t>
                </a:r>
                <a:r>
                  <a:rPr lang="ja-JP" altLang="en-US" i="1" dirty="0">
                    <a:latin typeface="Times New Roman" panose="02020603050405020304" pitchFamily="18" charset="0"/>
                    <a:cs typeface="Times New Roman" panose="02020603050405020304" pitchFamily="18" charset="0"/>
                  </a:rPr>
                  <a:t>と表せる</a:t>
                </a:r>
              </a:p>
              <a:p>
                <a:pPr marL="0" indent="0">
                  <a:buNone/>
                </a:pPr>
                <a:r>
                  <a:rPr lang="ja-JP" altLang="en-US" dirty="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a:latin typeface="Times New Roman" panose="02020603050405020304" pitchFamily="18" charset="0"/>
                    <a:cs typeface="Times New Roman" panose="02020603050405020304" pitchFamily="18" charset="0"/>
                  </a:rPr>
                  <a:t>を横軸・</a:t>
                </a:r>
                <a:r>
                  <a:rPr lang="en-US" altLang="ja-JP" i="1" dirty="0">
                    <a:latin typeface="Times New Roman" panose="02020603050405020304" pitchFamily="18" charset="0"/>
                    <a:cs typeface="Times New Roman" panose="02020603050405020304" pitchFamily="18" charset="0"/>
                  </a:rPr>
                  <a:t>y</a:t>
                </a:r>
                <a:r>
                  <a:rPr lang="ja-JP" altLang="en-US" dirty="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a:latin typeface="Times New Roman" panose="02020603050405020304" pitchFamily="18" charset="0"/>
                    <a:cs typeface="Times New Roman" panose="02020603050405020304" pitchFamily="18" charset="0"/>
                  </a:rPr>
                  <a:t>を縦軸にとる</a:t>
                </a:r>
                <a:r>
                  <a:rPr lang="en-US" altLang="ja-JP" i="1" dirty="0">
                    <a:latin typeface="Times New Roman" panose="02020603050405020304" pitchFamily="18" charset="0"/>
                    <a:cs typeface="Times New Roman" panose="02020603050405020304" pitchFamily="18" charset="0"/>
                  </a:rPr>
                  <a:t>ab</a:t>
                </a:r>
                <a:r>
                  <a:rPr lang="ja-JP" altLang="en-US" i="1" dirty="0">
                    <a:latin typeface="Times New Roman" panose="02020603050405020304" pitchFamily="18" charset="0"/>
                    <a:cs typeface="Times New Roman" panose="02020603050405020304" pitchFamily="18" charset="0"/>
                  </a:rPr>
                  <a:t>空間を考える</a:t>
                </a:r>
                <a:endParaRPr lang="en-US" altLang="ja-JP" i="1" dirty="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直線は点に</a:t>
            </a: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spTree>
    <p:extLst>
      <p:ext uri="{BB962C8B-B14F-4D97-AF65-F5344CB8AC3E}">
        <p14:creationId xmlns:p14="http://schemas.microsoft.com/office/powerpoint/2010/main" val="1466457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521258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上の点群</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と表せる</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を通る点群は</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を通る直線群になる</a:t>
                </a: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
        <p:nvSpPr>
          <p:cNvPr id="4" name="正方形/長方形 3"/>
          <p:cNvSpPr/>
          <p:nvPr/>
        </p:nvSpPr>
        <p:spPr>
          <a:xfrm>
            <a:off x="11129815" y="-32823"/>
            <a:ext cx="1069524" cy="369332"/>
          </a:xfrm>
          <a:prstGeom prst="rect">
            <a:avLst/>
          </a:prstGeom>
        </p:spPr>
        <p:txBody>
          <a:bodyPr wrap="none">
            <a:spAutoFit/>
          </a:bodyPr>
          <a:lstStyle/>
          <a:p>
            <a:r>
              <a:rPr lang="en-US" altLang="ja-JP" b="1" dirty="0">
                <a:solidFill>
                  <a:srgbClr val="FF0000"/>
                </a:solidFill>
              </a:rPr>
              <a:t>SKIP</a:t>
            </a:r>
            <a:r>
              <a:rPr lang="ja-JP" altLang="en-US" b="1" dirty="0">
                <a:solidFill>
                  <a:srgbClr val="FF0000"/>
                </a:solidFill>
              </a:rPr>
              <a:t>不要</a:t>
            </a:r>
          </a:p>
        </p:txBody>
      </p: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a:latin typeface="Times New Roman" panose="02020603050405020304" pitchFamily="18" charset="0"/>
                    <a:cs typeface="Times New Roman" panose="02020603050405020304" pitchFamily="18" charset="0"/>
                  </a:rPr>
                  <a:t>直線の傾きを横軸，</a:t>
                </a:r>
                <a:r>
                  <a:rPr lang="en-US" altLang="ja-JP" dirty="0">
                    <a:latin typeface="Times New Roman" panose="02020603050405020304" pitchFamily="18" charset="0"/>
                    <a:cs typeface="Times New Roman" panose="02020603050405020304" pitchFamily="18" charset="0"/>
                  </a:rPr>
                  <a:t>y</a:t>
                </a:r>
                <a:r>
                  <a:rPr lang="ja-JP" altLang="en-US" dirty="0">
                    <a:latin typeface="Times New Roman" panose="02020603050405020304" pitchFamily="18" charset="0"/>
                    <a:cs typeface="Times New Roman" panose="02020603050405020304" pitchFamily="18" charset="0"/>
                  </a:rPr>
                  <a:t>切片を縦軸にとる</a:t>
                </a:r>
                <a:r>
                  <a:rPr lang="en-US" altLang="ja-JP" dirty="0">
                    <a:latin typeface="Times New Roman" panose="02020603050405020304" pitchFamily="18" charset="0"/>
                    <a:cs typeface="Times New Roman" panose="02020603050405020304" pitchFamily="18" charset="0"/>
                  </a:rPr>
                  <a:t>ab</a:t>
                </a:r>
                <a:r>
                  <a:rPr lang="ja-JP" altLang="en-US" dirty="0">
                    <a:latin typeface="Times New Roman" panose="02020603050405020304" pitchFamily="18" charset="0"/>
                    <a:cs typeface="Times New Roman" panose="02020603050405020304" pitchFamily="18" charset="0"/>
                  </a:rPr>
                  <a:t>空間を考えると</a:t>
                </a:r>
                <a:r>
                  <a:rPr lang="en-US" altLang="ja-JP" dirty="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a:latin typeface="Times New Roman" panose="02020603050405020304" pitchFamily="18" charset="0"/>
                    <a:cs typeface="Times New Roman" panose="02020603050405020304" pitchFamily="18" charset="0"/>
                  </a:rPr>
                  <a:t>を通る直線群</a:t>
                </a:r>
                <a:r>
                  <a:rPr kumimoji="1" lang="en-US" altLang="ja-JP"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a:latin typeface="Times New Roman" panose="02020603050405020304" pitchFamily="18" charset="0"/>
                    <a:cs typeface="Times New Roman" panose="02020603050405020304" pitchFamily="18" charset="0"/>
                  </a:rPr>
                  <a:t>に</a:t>
                </a:r>
                <a:endParaRPr kumimoji="1" lang="en-US" altLang="ja-JP" dirty="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a:latin typeface="Times New Roman" panose="02020603050405020304" pitchFamily="18" charset="0"/>
                    <a:cs typeface="Times New Roman" panose="02020603050405020304" pitchFamily="18" charset="0"/>
                  </a:rPr>
                  <a:t>上の点群を通る直線群</a:t>
                </a:r>
                <a:r>
                  <a:rPr lang="ja-JP" altLang="en-US"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
        <p:nvSpPr>
          <p:cNvPr id="6" name="正方形/長方形 5"/>
          <p:cNvSpPr/>
          <p:nvPr/>
        </p:nvSpPr>
        <p:spPr>
          <a:xfrm>
            <a:off x="11129815" y="-32823"/>
            <a:ext cx="1069524" cy="369332"/>
          </a:xfrm>
          <a:prstGeom prst="rect">
            <a:avLst/>
          </a:prstGeom>
        </p:spPr>
        <p:txBody>
          <a:bodyPr wrap="none">
            <a:spAutoFit/>
          </a:bodyPr>
          <a:lstStyle/>
          <a:p>
            <a:r>
              <a:rPr lang="en-US" altLang="ja-JP" b="1" dirty="0">
                <a:solidFill>
                  <a:srgbClr val="FF0000"/>
                </a:solidFill>
              </a:rPr>
              <a:t>SKIP</a:t>
            </a:r>
            <a:r>
              <a:rPr lang="ja-JP" altLang="en-US" b="1" dirty="0">
                <a:solidFill>
                  <a:srgbClr val="FF0000"/>
                </a:solidFill>
              </a:rPr>
              <a:t>不要</a:t>
            </a:r>
          </a:p>
        </p:txBody>
      </p:sp>
    </p:spTree>
    <p:extLst>
      <p:ext uri="{BB962C8B-B14F-4D97-AF65-F5344CB8AC3E}">
        <p14:creationId xmlns:p14="http://schemas.microsoft.com/office/powerpoint/2010/main" val="108260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2000" dirty="0"/>
              <a:t>エッジ画素を通る直線群は</a:t>
            </a:r>
            <a:r>
              <a:rPr kumimoji="1" lang="en-US" altLang="ja-JP" sz="2000" i="1" dirty="0"/>
              <a:t>ab</a:t>
            </a:r>
            <a:r>
              <a:rPr kumimoji="1" lang="ja-JP" altLang="en-US" sz="2000" dirty="0"/>
              <a:t>空間で直線に</a:t>
            </a:r>
            <a:endParaRPr kumimoji="1" lang="en-US" altLang="ja-JP" sz="2000" dirty="0"/>
          </a:p>
          <a:p>
            <a:pPr lvl="1">
              <a:lnSpc>
                <a:spcPct val="100000"/>
              </a:lnSpc>
              <a:spcBef>
                <a:spcPts val="600"/>
              </a:spcBef>
              <a:spcAft>
                <a:spcPts val="600"/>
              </a:spcAft>
            </a:pPr>
            <a:r>
              <a:rPr lang="en-US" altLang="ja-JP" sz="2000" dirty="0"/>
              <a:t>ab</a:t>
            </a:r>
            <a:r>
              <a:rPr lang="ja-JP" altLang="en-US" sz="2000" dirty="0"/>
              <a:t>空間を小さなセルに分割し、その直線上のセルの値を</a:t>
            </a:r>
            <a:r>
              <a:rPr lang="en-US" altLang="ja-JP" sz="2000" dirty="0"/>
              <a:t>1</a:t>
            </a:r>
            <a:r>
              <a:rPr lang="ja-JP" altLang="en-US" sz="2000" dirty="0"/>
              <a:t>プラスする（</a:t>
            </a:r>
            <a:r>
              <a:rPr lang="ja-JP" altLang="en-US" sz="2000" b="1" dirty="0">
                <a:solidFill>
                  <a:srgbClr val="FF0000"/>
                </a:solidFill>
              </a:rPr>
              <a:t>投票</a:t>
            </a:r>
            <a:r>
              <a:rPr lang="ja-JP" altLang="en-US" sz="20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dirty="0"/>
              <a:t>ab</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表現される</a:t>
              </a: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80"/>
                <a:ext cx="11158476" cy="2724586"/>
              </a:xfrm>
            </p:spPr>
            <p:txBody>
              <a:bodyPr>
                <a:normAutofit lnSpcReduction="10000"/>
              </a:bodyPr>
              <a:lstStyle/>
              <a:p>
                <a:pPr>
                  <a:lnSpc>
                    <a:spcPct val="100000"/>
                  </a:lnSpc>
                  <a:spcBef>
                    <a:spcPts val="600"/>
                  </a:spcBef>
                </a:pPr>
                <a:r>
                  <a:rPr kumimoji="1" lang="ja-JP" altLang="en-US" sz="2400" dirty="0"/>
                  <a:t>先のアルゴリズム</a:t>
                </a:r>
                <a:r>
                  <a:rPr lang="ja-JP" altLang="en-US" sz="2400" dirty="0"/>
                  <a:t>の</a:t>
                </a:r>
                <a:r>
                  <a:rPr kumimoji="1" lang="ja-JP" altLang="en-US" sz="2400" dirty="0"/>
                  <a:t>問題</a:t>
                </a:r>
                <a:r>
                  <a:rPr lang="ja-JP" altLang="en-US" sz="2400" dirty="0"/>
                  <a:t>点</a:t>
                </a:r>
                <a:endParaRPr lang="en-US" altLang="ja-JP" sz="2400" dirty="0"/>
              </a:p>
              <a:p>
                <a:pPr lvl="1">
                  <a:lnSpc>
                    <a:spcPct val="100000"/>
                  </a:lnSpc>
                  <a:spcBef>
                    <a:spcPts val="600"/>
                  </a:spcBef>
                </a:pPr>
                <a:r>
                  <a:rPr lang="ja-JP" altLang="en-US" sz="2000" dirty="0"/>
                  <a:t>傾き</a:t>
                </a:r>
                <a:r>
                  <a:rPr lang="en-US" altLang="ja-JP" sz="2000" i="1" dirty="0"/>
                  <a:t>a</a:t>
                </a:r>
                <a:r>
                  <a:rPr lang="ja-JP" altLang="en-US" sz="2000" dirty="0"/>
                  <a:t>と切片</a:t>
                </a:r>
                <a:r>
                  <a:rPr lang="en-US" altLang="ja-JP" sz="2000" i="1" dirty="0"/>
                  <a:t>b</a:t>
                </a:r>
                <a:r>
                  <a:rPr lang="ja-JP" altLang="en-US" sz="2000" dirty="0"/>
                  <a:t>のとりうる範囲は</a:t>
                </a:r>
                <a:r>
                  <a:rPr lang="en-US" altLang="ja-JP" sz="2000" dirty="0"/>
                  <a:t>[-</a:t>
                </a:r>
                <a:r>
                  <a:rPr lang="ja-JP" altLang="en-US" sz="2000" dirty="0"/>
                  <a:t>∞</a:t>
                </a:r>
                <a:r>
                  <a:rPr lang="en-US" altLang="ja-JP" sz="2000" dirty="0"/>
                  <a:t>, </a:t>
                </a:r>
                <a:r>
                  <a:rPr lang="ja-JP" altLang="en-US" sz="2000" dirty="0"/>
                  <a:t>∞</a:t>
                </a:r>
                <a:r>
                  <a:rPr lang="en-US" altLang="ja-JP" sz="2000" dirty="0"/>
                  <a:t>]</a:t>
                </a:r>
                <a:r>
                  <a:rPr lang="ja-JP" altLang="en-US" sz="2000" dirty="0"/>
                  <a:t>である</a:t>
                </a:r>
                <a:endParaRPr lang="en-US" altLang="ja-JP" sz="2000" dirty="0"/>
              </a:p>
              <a:p>
                <a:pPr lvl="1">
                  <a:lnSpc>
                    <a:spcPct val="100000"/>
                  </a:lnSpc>
                  <a:spcBef>
                    <a:spcPts val="600"/>
                  </a:spcBef>
                </a:pPr>
                <a:r>
                  <a:rPr lang="ja-JP" altLang="en-US" sz="2000" dirty="0"/>
                  <a:t>任意の直線を検出するには，無限に広い</a:t>
                </a:r>
                <a:r>
                  <a:rPr lang="en-US" altLang="ja-JP" sz="2000" dirty="0"/>
                  <a:t>ab</a:t>
                </a:r>
                <a:r>
                  <a:rPr lang="ja-JP" altLang="en-US" sz="2000" dirty="0"/>
                  <a:t>空間に投票する必要が</a:t>
                </a:r>
                <a:r>
                  <a:rPr lang="en-US" altLang="ja-JP" sz="2000" dirty="0"/>
                  <a:t>…</a:t>
                </a:r>
              </a:p>
              <a:p>
                <a:pPr lvl="1">
                  <a:lnSpc>
                    <a:spcPct val="100000"/>
                  </a:lnSpc>
                  <a:spcBef>
                    <a:spcPts val="600"/>
                  </a:spcBef>
                </a:pPr>
                <a:endParaRPr kumimoji="1" lang="en-US" altLang="ja-JP" sz="1400" dirty="0"/>
              </a:p>
              <a:p>
                <a:pPr>
                  <a:lnSpc>
                    <a:spcPct val="100000"/>
                  </a:lnSpc>
                  <a:spcBef>
                    <a:spcPts val="600"/>
                  </a:spcBef>
                </a:pPr>
                <a:r>
                  <a:rPr lang="ja-JP" altLang="en-US" sz="3200" dirty="0"/>
                  <a:t>解決法 </a:t>
                </a:r>
                <a:r>
                  <a:rPr lang="en-US" altLang="ja-JP" sz="3200" dirty="0"/>
                  <a:t>: </a:t>
                </a: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 </a:t>
                </a:r>
                <a:endParaRPr lang="en-US" altLang="ja-JP" sz="2400" dirty="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は原点から直線の符号付距離を表す</a:t>
                </a:r>
                <a:endParaRPr kumimoji="1" lang="en-US" altLang="ja-JP" sz="2000" dirty="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m:t>
                        </m:r>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a:t> （</a:t>
                </a:r>
                <a:r>
                  <a:rPr kumimoji="1" lang="en-US" altLang="ja-JP" sz="2000" dirty="0"/>
                  <a:t>A</a:t>
                </a:r>
                <a:r>
                  <a:rPr kumimoji="1" lang="ja-JP" altLang="en-US" sz="2000" dirty="0"/>
                  <a:t>は画像の対角線長）</a:t>
                </a:r>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80"/>
                <a:ext cx="11158476" cy="2724586"/>
              </a:xfrm>
              <a:blipFill>
                <a:blip r:embed="rId3"/>
                <a:stretch>
                  <a:fillRect l="-1257" t="-313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空間では点になる</a:t>
                </a: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37</a:t>
            </a:fld>
            <a:endParaRPr kumimoji="1" lang="ja-JP" altLang="en-US"/>
          </a:p>
        </p:txBody>
      </p:sp>
    </p:spTree>
    <p:extLst>
      <p:ext uri="{BB962C8B-B14F-4D97-AF65-F5344CB8AC3E}">
        <p14:creationId xmlns:p14="http://schemas.microsoft.com/office/powerpoint/2010/main" val="1249518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7515175" y="3400438"/>
            <a:ext cx="1399258" cy="1480344"/>
          </a:xfrm>
          <a:prstGeom prst="rect">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lang="ja-JP" altLang="en-US" dirty="0"/>
                  <a:t>捕捉 </a:t>
                </a:r>
                <a:r>
                  <a:rPr lang="en-US" altLang="ja-JP" dirty="0"/>
                  <a:t>: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𝜌</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2135" t="-19167" b="-4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78781" y="1343723"/>
                <a:ext cx="11708780" cy="1361900"/>
              </a:xfrm>
            </p:spPr>
            <p:txBody>
              <a:bodyPr/>
              <a:lstStyle/>
              <a:p>
                <a:r>
                  <a:rPr lang="ja-JP" altLang="en-US" dirty="0"/>
                  <a:t>この直線は，点</a:t>
                </a: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b="0" i="1" dirty="0" smtClean="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a14:m>
                <a:r>
                  <a:rPr kumimoji="1" lang="ja-JP" altLang="en-US" dirty="0"/>
                  <a:t>を通り，傾き </a:t>
                </a:r>
                <a14:m>
                  <m:oMath xmlns:m="http://schemas.openxmlformats.org/officeDocument/2006/math">
                    <m:f>
                      <m:fPr>
                        <m:ctrlPr>
                          <a:rPr lang="en-US" altLang="ja-JP" b="0" i="1" dirty="0" smtClean="0">
                            <a:latin typeface="Cambria Math" panose="02040503050406030204" pitchFamily="18" charset="0"/>
                            <a:cs typeface="Times New Roman" panose="02020603050405020304" pitchFamily="18" charset="0"/>
                          </a:rPr>
                        </m:ctrlPr>
                      </m:fPr>
                      <m:num>
                        <m:r>
                          <a:rPr lang="en-US" altLang="ja-JP" b="0" i="0" dirty="0" smtClean="0">
                            <a:latin typeface="Cambria Math" panose="02040503050406030204" pitchFamily="18" charset="0"/>
                            <a:cs typeface="Times New Roman" panose="02020603050405020304" pitchFamily="18" charset="0"/>
                          </a:rPr>
                          <m:t>−1</m:t>
                        </m:r>
                      </m:num>
                      <m:den>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tan</m:t>
                            </m:r>
                          </m:fName>
                          <m:e>
                            <m:r>
                              <a:rPr lang="en-US" altLang="ja-JP" i="1" dirty="0">
                                <a:latin typeface="Cambria Math" panose="02040503050406030204" pitchFamily="18" charset="0"/>
                                <a:cs typeface="Times New Roman" panose="02020603050405020304" pitchFamily="18" charset="0"/>
                              </a:rPr>
                              <m:t>𝜃</m:t>
                            </m:r>
                          </m:e>
                        </m:func>
                      </m:den>
                    </m:f>
                  </m:oMath>
                </a14:m>
                <a:r>
                  <a:rPr kumimoji="1" lang="ja-JP" altLang="en-US" dirty="0"/>
                  <a:t> の直線となる</a:t>
                </a:r>
                <a:endParaRPr kumimoji="1" lang="en-US" altLang="ja-JP" dirty="0"/>
              </a:p>
              <a:p>
                <a:r>
                  <a:rPr lang="ja-JP" altLang="en-US" dirty="0"/>
                  <a:t>つまり，半径 </a:t>
                </a:r>
                <a:r>
                  <a:rPr lang="en-US" altLang="ja-JP" i="1" dirty="0"/>
                  <a:t>ρ </a:t>
                </a:r>
                <a:r>
                  <a:rPr lang="ja-JP" altLang="en-US" i="1" dirty="0"/>
                  <a:t>の円に接する直線となる</a:t>
                </a:r>
                <a:endParaRPr kumimoji="1" lang="ja-JP" altLang="en-US" i="1"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78781" y="1343723"/>
                <a:ext cx="11708780" cy="1361900"/>
              </a:xfrm>
              <a:blipFill>
                <a:blip r:embed="rId3"/>
                <a:stretch>
                  <a:fillRect l="-93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38</a:t>
            </a:fld>
            <a:endParaRPr kumimoji="1" lang="ja-JP" altLang="en-US"/>
          </a:p>
        </p:txBody>
      </p:sp>
      <p:grpSp>
        <p:nvGrpSpPr>
          <p:cNvPr id="24" name="グループ化 23"/>
          <p:cNvGrpSpPr/>
          <p:nvPr/>
        </p:nvGrpSpPr>
        <p:grpSpPr>
          <a:xfrm>
            <a:off x="772455" y="2950950"/>
            <a:ext cx="3199674" cy="3291914"/>
            <a:chOff x="3535975" y="2853437"/>
            <a:chExt cx="3199674" cy="3291914"/>
          </a:xfrm>
        </p:grpSpPr>
        <p:cxnSp>
          <p:nvCxnSpPr>
            <p:cNvPr id="12" name="直線コネクタ 11"/>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4636271" y="4460989"/>
              <a:ext cx="644525" cy="644525"/>
            </a:xfrm>
            <a:prstGeom prst="arc">
              <a:avLst>
                <a:gd name="adj1" fmla="val 1792917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p:cNvSpPr/>
            <p:nvPr/>
          </p:nvSpPr>
          <p:spPr>
            <a:xfrm>
              <a:off x="5152633" y="431468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 name="正方形/長方形 17"/>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20" name="グループ化 19"/>
            <p:cNvGrpSpPr/>
            <p:nvPr/>
          </p:nvGrpSpPr>
          <p:grpSpPr>
            <a:xfrm>
              <a:off x="3535975" y="2853437"/>
              <a:ext cx="3199674" cy="3291914"/>
              <a:chOff x="3535975" y="2853437"/>
              <a:chExt cx="3199674" cy="3291914"/>
            </a:xfrm>
          </p:grpSpPr>
          <p:grpSp>
            <p:nvGrpSpPr>
              <p:cNvPr id="5" name="グループ化 4"/>
              <p:cNvGrpSpPr/>
              <p:nvPr/>
            </p:nvGrpSpPr>
            <p:grpSpPr>
              <a:xfrm>
                <a:off x="3535975" y="2853437"/>
                <a:ext cx="3199674" cy="3291914"/>
                <a:chOff x="-152657" y="4730307"/>
                <a:chExt cx="3367004" cy="3464068"/>
              </a:xfrm>
            </p:grpSpPr>
            <p:cxnSp>
              <p:nvCxnSpPr>
                <p:cNvPr id="6" name="直線矢印コネクタ 5"/>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1353620" y="4730307"/>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19" name="楕円 18"/>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5" name="正方形/長方形 24"/>
              <p:cNvSpPr/>
              <p:nvPr/>
            </p:nvSpPr>
            <p:spPr>
              <a:xfrm>
                <a:off x="3037474" y="3031106"/>
                <a:ext cx="1860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037474" y="3031106"/>
                <a:ext cx="1860509" cy="369332"/>
              </a:xfrm>
              <a:prstGeom prst="rect">
                <a:avLst/>
              </a:prstGeom>
              <a:blipFill>
                <a:blip r:embed="rId4"/>
                <a:stretch>
                  <a:fillRect b="-6557"/>
                </a:stretch>
              </a:blipFill>
            </p:spPr>
            <p:txBody>
              <a:bodyPr/>
              <a:lstStyle/>
              <a:p>
                <a:r>
                  <a:rPr lang="ja-JP" altLang="en-US">
                    <a:noFill/>
                  </a:rPr>
                  <a:t> </a:t>
                </a:r>
              </a:p>
            </p:txBody>
          </p:sp>
        </mc:Fallback>
      </mc:AlternateContent>
      <p:sp>
        <p:nvSpPr>
          <p:cNvPr id="26" name="楕円 25"/>
          <p:cNvSpPr/>
          <p:nvPr/>
        </p:nvSpPr>
        <p:spPr>
          <a:xfrm>
            <a:off x="261045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2667000" y="3205480"/>
            <a:ext cx="482600" cy="619760"/>
          </a:xfrm>
          <a:custGeom>
            <a:avLst/>
            <a:gdLst>
              <a:gd name="connsiteX0" fmla="*/ 0 w 482600"/>
              <a:gd name="connsiteY0" fmla="*/ 619760 h 619760"/>
              <a:gd name="connsiteX1" fmla="*/ 132080 w 482600"/>
              <a:gd name="connsiteY1" fmla="*/ 243840 h 619760"/>
              <a:gd name="connsiteX2" fmla="*/ 482600 w 482600"/>
              <a:gd name="connsiteY2" fmla="*/ 0 h 619760"/>
            </a:gdLst>
            <a:ahLst/>
            <a:cxnLst>
              <a:cxn ang="0">
                <a:pos x="connsiteX0" y="connsiteY0"/>
              </a:cxn>
              <a:cxn ang="0">
                <a:pos x="connsiteX1" y="connsiteY1"/>
              </a:cxn>
              <a:cxn ang="0">
                <a:pos x="connsiteX2" y="connsiteY2"/>
              </a:cxn>
            </a:cxnLst>
            <a:rect l="l" t="t" r="r" b="b"/>
            <a:pathLst>
              <a:path w="482600" h="619760">
                <a:moveTo>
                  <a:pt x="0" y="619760"/>
                </a:moveTo>
                <a:cubicBezTo>
                  <a:pt x="25823" y="483446"/>
                  <a:pt x="51647" y="347133"/>
                  <a:pt x="132080" y="243840"/>
                </a:cubicBezTo>
                <a:cubicBezTo>
                  <a:pt x="212513" y="140547"/>
                  <a:pt x="347556" y="70273"/>
                  <a:pt x="482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6085235" y="2741152"/>
            <a:ext cx="6086025" cy="3501711"/>
            <a:chOff x="3535975" y="2643639"/>
            <a:chExt cx="6086025" cy="3501711"/>
          </a:xfrm>
        </p:grpSpPr>
        <p:cxnSp>
          <p:nvCxnSpPr>
            <p:cNvPr id="29" name="直線コネクタ 28"/>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円弧 30"/>
            <p:cNvSpPr/>
            <p:nvPr/>
          </p:nvSpPr>
          <p:spPr>
            <a:xfrm>
              <a:off x="4605213" y="4460989"/>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正方形/長方形 31"/>
            <p:cNvSpPr/>
            <p:nvPr/>
          </p:nvSpPr>
          <p:spPr>
            <a:xfrm>
              <a:off x="5100035" y="432160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3" name="正方形/長方形 32"/>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34" name="グループ化 33"/>
            <p:cNvGrpSpPr/>
            <p:nvPr/>
          </p:nvGrpSpPr>
          <p:grpSpPr>
            <a:xfrm>
              <a:off x="3535975" y="2643639"/>
              <a:ext cx="6086025" cy="3501711"/>
              <a:chOff x="3535975" y="2643639"/>
              <a:chExt cx="6086025" cy="3501711"/>
            </a:xfrm>
          </p:grpSpPr>
          <p:grpSp>
            <p:nvGrpSpPr>
              <p:cNvPr id="35" name="グループ化 34"/>
              <p:cNvGrpSpPr/>
              <p:nvPr/>
            </p:nvGrpSpPr>
            <p:grpSpPr>
              <a:xfrm>
                <a:off x="3535975" y="2643639"/>
                <a:ext cx="6086025" cy="3501711"/>
                <a:chOff x="-152657" y="4509538"/>
                <a:chExt cx="6404299" cy="3684837"/>
              </a:xfrm>
            </p:grpSpPr>
            <p:cxnSp>
              <p:nvCxnSpPr>
                <p:cNvPr id="37" name="直線矢印コネクタ 36"/>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0" name="正方形/長方形 39"/>
                <p:cNvSpPr/>
                <p:nvPr/>
              </p:nvSpPr>
              <p:spPr>
                <a:xfrm>
                  <a:off x="1068828" y="4509538"/>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正方形/長方形 44"/>
                <p:cNvSpPr/>
                <p:nvPr/>
              </p:nvSpPr>
              <p:spPr>
                <a:xfrm>
                  <a:off x="3301033" y="5546541"/>
                  <a:ext cx="2950609" cy="1457425"/>
                </a:xfrm>
                <a:prstGeom prst="rect">
                  <a:avLst/>
                </a:prstGeom>
              </p:spPr>
              <p:txBody>
                <a:bodyPr wrap="none">
                  <a:spAutoFit/>
                </a:bodyPr>
                <a:lstStyle/>
                <a:p>
                  <a:r>
                    <a:rPr lang="en-US" altLang="ja-JP" sz="2800" dirty="0" err="1">
                      <a:latin typeface="メイリオ" panose="020B0604030504040204" pitchFamily="50" charset="-128"/>
                      <a:ea typeface="メイリオ" panose="020B0604030504040204" pitchFamily="50" charset="-128"/>
                      <a:cs typeface="Times New Roman" panose="02020603050405020304" pitchFamily="18" charset="0"/>
                    </a:rPr>
                    <a:t>WxH</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の画像内に</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入る範囲で</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ρ</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と</a:t>
                  </a:r>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θ</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を動かす</a:t>
                  </a:r>
                </a:p>
              </p:txBody>
            </p:sp>
          </p:grpSp>
          <p:sp>
            <p:nvSpPr>
              <p:cNvPr id="36" name="楕円 35"/>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2" name="楕円 41"/>
          <p:cNvSpPr/>
          <p:nvPr/>
        </p:nvSpPr>
        <p:spPr>
          <a:xfrm>
            <a:off x="792323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1376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と表すと</a:t>
                </a:r>
                <a:r>
                  <a:rPr lang="en-US" altLang="ja-JP" sz="3200" dirty="0"/>
                  <a:t>…</a:t>
                </a:r>
                <a:endParaRPr lang="en-US" altLang="ja-JP"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a:latin typeface="Times New Roman" panose="02020603050405020304" pitchFamily="18" charset="0"/>
                    <a:cs typeface="Times New Roman" panose="02020603050405020304" pitchFamily="18" charset="0"/>
                  </a:rPr>
                  <a:t> </a:t>
                </a:r>
              </a:p>
              <a:p>
                <a:pPr>
                  <a:spcBef>
                    <a:spcPts val="600"/>
                  </a:spcBef>
                </a:pPr>
                <a:r>
                  <a:rPr lang="en-US" altLang="ja-JP" sz="2800" dirty="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39</a:t>
            </a:fld>
            <a:endParaRPr kumimoji="1" lang="ja-JP" altLang="en-US"/>
          </a:p>
        </p:txBody>
      </p:sp>
    </p:spTree>
    <p:extLst>
      <p:ext uri="{BB962C8B-B14F-4D97-AF65-F5344CB8AC3E}">
        <p14:creationId xmlns:p14="http://schemas.microsoft.com/office/powerpoint/2010/main" val="3678440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線形フィルタの例</a:t>
            </a:r>
          </a:p>
        </p:txBody>
      </p:sp>
      <p:pic>
        <p:nvPicPr>
          <p:cNvPr id="4" name="Picture 4" descr="C:\Users\takashi\Desktop\講義_北大\2013後期\sample1Small.bmp"/>
          <p:cNvPicPr>
            <a:picLocks noChangeAspect="1" noChangeArrowheads="1"/>
          </p:cNvPicPr>
          <p:nvPr/>
        </p:nvPicPr>
        <p:blipFill rotWithShape="1">
          <a:blip r:embed="rId2">
            <a:extLst>
              <a:ext uri="{28A0092B-C50C-407E-A947-70E740481C1C}">
                <a14:useLocalDpi xmlns:a14="http://schemas.microsoft.com/office/drawing/2010/main" val="0"/>
              </a:ext>
            </a:extLst>
          </a:blip>
          <a:srcRect l="40579" t="54694"/>
          <a:stretch/>
        </p:blipFill>
        <p:spPr bwMode="auto">
          <a:xfrm>
            <a:off x="696673" y="2801925"/>
            <a:ext cx="3332024" cy="219181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17468" y="2789832"/>
            <a:ext cx="6977859" cy="2215999"/>
            <a:chOff x="3610452" y="1450573"/>
            <a:chExt cx="5790818" cy="1839023"/>
          </a:xfrm>
        </p:grpSpPr>
        <p:pic>
          <p:nvPicPr>
            <p:cNvPr id="7" name="Picture 3" descr="C:\Users\takashi\Desktop\smooth5.bmp"/>
            <p:cNvPicPr>
              <a:picLocks noChangeAspect="1" noChangeArrowheads="1"/>
            </p:cNvPicPr>
            <p:nvPr/>
          </p:nvPicPr>
          <p:blipFill rotWithShape="1">
            <a:blip r:embed="rId3">
              <a:extLst>
                <a:ext uri="{28A0092B-C50C-407E-A947-70E740481C1C}">
                  <a14:useLocalDpi xmlns:a14="http://schemas.microsoft.com/office/drawing/2010/main" val="0"/>
                </a:ext>
              </a:extLst>
            </a:blip>
            <a:srcRect l="40634" t="55745"/>
            <a:stretch/>
          </p:blipFill>
          <p:spPr bwMode="auto">
            <a:xfrm>
              <a:off x="3610452" y="1460608"/>
              <a:ext cx="2846048" cy="18289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rotWithShape="1">
            <a:blip r:embed="rId4">
              <a:extLst>
                <a:ext uri="{28A0092B-C50C-407E-A947-70E740481C1C}">
                  <a14:useLocalDpi xmlns:a14="http://schemas.microsoft.com/office/drawing/2010/main" val="0"/>
                </a:ext>
              </a:extLst>
            </a:blip>
            <a:srcRect l="40390" t="55563"/>
            <a:stretch/>
          </p:blipFill>
          <p:spPr bwMode="auto">
            <a:xfrm>
              <a:off x="6555222" y="1450573"/>
              <a:ext cx="2846048" cy="182898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鮮鋭化</a:t>
            </a:r>
          </a:p>
        </p:txBody>
      </p:sp>
      <p:sp>
        <p:nvSpPr>
          <p:cNvPr id="10" name="テキスト ボックス 9">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grpSp>
        <p:nvGrpSpPr>
          <p:cNvPr id="11" name="グループ化 10">
            <a:extLst>
              <a:ext uri="{FF2B5EF4-FFF2-40B4-BE49-F238E27FC236}">
                <a16:creationId xmlns:a16="http://schemas.microsoft.com/office/drawing/2014/main" id="{AD57A1A4-F523-40F3-974F-EFBBFEEC4EF8}"/>
              </a:ext>
            </a:extLst>
          </p:cNvPr>
          <p:cNvGrpSpPr/>
          <p:nvPr/>
        </p:nvGrpSpPr>
        <p:grpSpPr>
          <a:xfrm>
            <a:off x="5487193" y="1416186"/>
            <a:ext cx="1259048" cy="1266668"/>
            <a:chOff x="5050313" y="1342526"/>
            <a:chExt cx="1259048" cy="1266668"/>
          </a:xfrm>
        </p:grpSpPr>
        <p:sp>
          <p:nvSpPr>
            <p:cNvPr id="12" name="正方形/長方形 11">
              <a:extLst>
                <a:ext uri="{FF2B5EF4-FFF2-40B4-BE49-F238E27FC236}">
                  <a16:creationId xmlns:a16="http://schemas.microsoft.com/office/drawing/2014/main" id="{CE0A8BA3-01C2-4E6A-BB41-457647D5BD50}"/>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E62BC1F6-916B-4FAF-AF6F-A1E491595406}"/>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a:extLst>
                <a:ext uri="{FF2B5EF4-FFF2-40B4-BE49-F238E27FC236}">
                  <a16:creationId xmlns:a16="http://schemas.microsoft.com/office/drawing/2014/main" id="{9DE678F8-2A47-43B9-BFFA-D7026AA0FE50}"/>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id="{87637535-ABDC-4E54-AA51-4516871A7638}"/>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a:extLst>
                <a:ext uri="{FF2B5EF4-FFF2-40B4-BE49-F238E27FC236}">
                  <a16:creationId xmlns:a16="http://schemas.microsoft.com/office/drawing/2014/main" id="{FAA85007-DF57-4EDF-BCF4-2FE5BAFD1771}"/>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a:extLst>
                <a:ext uri="{FF2B5EF4-FFF2-40B4-BE49-F238E27FC236}">
                  <a16:creationId xmlns:a16="http://schemas.microsoft.com/office/drawing/2014/main" id="{BF0C4175-C77B-4E71-86EE-B086A07AE0C4}"/>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a:extLst>
                <a:ext uri="{FF2B5EF4-FFF2-40B4-BE49-F238E27FC236}">
                  <a16:creationId xmlns:a16="http://schemas.microsoft.com/office/drawing/2014/main" id="{C2D93F71-8152-4D63-8F73-5E4093D9F4D6}"/>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a:extLst>
                <a:ext uri="{FF2B5EF4-FFF2-40B4-BE49-F238E27FC236}">
                  <a16:creationId xmlns:a16="http://schemas.microsoft.com/office/drawing/2014/main" id="{A8DFBC94-39F3-4931-99C2-07EBA7AA3D76}"/>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a:extLst>
                <a:ext uri="{FF2B5EF4-FFF2-40B4-BE49-F238E27FC236}">
                  <a16:creationId xmlns:a16="http://schemas.microsoft.com/office/drawing/2014/main" id="{E55AC328-DC2A-40CD-B02B-DE3DE46B58E3}"/>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a:extLst>
              <a:ext uri="{FF2B5EF4-FFF2-40B4-BE49-F238E27FC236}">
                <a16:creationId xmlns:a16="http://schemas.microsoft.com/office/drawing/2014/main" id="{29804981-13E2-44A4-B65B-D2CBB38CAB3C}"/>
              </a:ext>
            </a:extLst>
          </p:cNvPr>
          <p:cNvGrpSpPr/>
          <p:nvPr/>
        </p:nvGrpSpPr>
        <p:grpSpPr>
          <a:xfrm>
            <a:off x="9076154" y="1416186"/>
            <a:ext cx="1259048" cy="1266668"/>
            <a:chOff x="5050313" y="1342526"/>
            <a:chExt cx="1259048" cy="1266668"/>
          </a:xfrm>
        </p:grpSpPr>
        <p:sp>
          <p:nvSpPr>
            <p:cNvPr id="22" name="正方形/長方形 21">
              <a:extLst>
                <a:ext uri="{FF2B5EF4-FFF2-40B4-BE49-F238E27FC236}">
                  <a16:creationId xmlns:a16="http://schemas.microsoft.com/office/drawing/2014/main" id="{E0AD4266-B4AB-4471-A6DC-6BFDC2100AC5}"/>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a:extLst>
                <a:ext uri="{FF2B5EF4-FFF2-40B4-BE49-F238E27FC236}">
                  <a16:creationId xmlns:a16="http://schemas.microsoft.com/office/drawing/2014/main" id="{A9855E75-9318-4118-B0E2-FD57ED2884B0}"/>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a:extLst>
                <a:ext uri="{FF2B5EF4-FFF2-40B4-BE49-F238E27FC236}">
                  <a16:creationId xmlns:a16="http://schemas.microsoft.com/office/drawing/2014/main" id="{76185227-3387-4912-9D25-D82D07A938D8}"/>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a:extLst>
                <a:ext uri="{FF2B5EF4-FFF2-40B4-BE49-F238E27FC236}">
                  <a16:creationId xmlns:a16="http://schemas.microsoft.com/office/drawing/2014/main" id="{EEFC1FA0-C909-4A25-87C2-E75F25C05E04}"/>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a:extLst>
                <a:ext uri="{FF2B5EF4-FFF2-40B4-BE49-F238E27FC236}">
                  <a16:creationId xmlns:a16="http://schemas.microsoft.com/office/drawing/2014/main" id="{472E4741-3538-41D6-9624-F78B0B92DD4D}"/>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a:extLst>
                <a:ext uri="{FF2B5EF4-FFF2-40B4-BE49-F238E27FC236}">
                  <a16:creationId xmlns:a16="http://schemas.microsoft.com/office/drawing/2014/main" id="{75E56167-D796-4B2E-89C7-785EDCB9F260}"/>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a:extLst>
                <a:ext uri="{FF2B5EF4-FFF2-40B4-BE49-F238E27FC236}">
                  <a16:creationId xmlns:a16="http://schemas.microsoft.com/office/drawing/2014/main" id="{D3454341-756D-497A-8059-44A355E5C5B8}"/>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a:extLst>
                <a:ext uri="{FF2B5EF4-FFF2-40B4-BE49-F238E27FC236}">
                  <a16:creationId xmlns:a16="http://schemas.microsoft.com/office/drawing/2014/main" id="{008E1901-3B5D-4E78-AF2F-7926F9169764}"/>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a:extLst>
                <a:ext uri="{FF2B5EF4-FFF2-40B4-BE49-F238E27FC236}">
                  <a16:creationId xmlns:a16="http://schemas.microsoft.com/office/drawing/2014/main" id="{DBE08B34-FAF8-4828-8733-7ADF8F1A1262}"/>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0469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1800" dirty="0"/>
              <a:t>エッジ画素を通る直線群は</a:t>
            </a:r>
            <a:r>
              <a:rPr lang="en-US" altLang="ja-JP" sz="1800" i="1" dirty="0" err="1"/>
              <a:t>ρθ</a:t>
            </a:r>
            <a:r>
              <a:rPr kumimoji="1" lang="ja-JP" altLang="en-US" sz="1800" dirty="0"/>
              <a:t>空間で正弦波に</a:t>
            </a:r>
            <a:endParaRPr kumimoji="1" lang="en-US" altLang="ja-JP" sz="1800" dirty="0"/>
          </a:p>
          <a:p>
            <a:pPr lvl="1">
              <a:lnSpc>
                <a:spcPct val="100000"/>
              </a:lnSpc>
              <a:spcBef>
                <a:spcPts val="600"/>
              </a:spcBef>
              <a:spcAft>
                <a:spcPts val="600"/>
              </a:spcAft>
            </a:pPr>
            <a:r>
              <a:rPr lang="en-US" altLang="ja-JP" sz="1800" i="1" dirty="0" err="1"/>
              <a:t>ρθ</a:t>
            </a:r>
            <a:r>
              <a:rPr lang="ja-JP" altLang="en-US" sz="1800" dirty="0"/>
              <a:t>空間を小さなセルに分割し、その正弦波上のセルの値を</a:t>
            </a:r>
            <a:r>
              <a:rPr lang="en-US" altLang="ja-JP" sz="1800" dirty="0"/>
              <a:t>1</a:t>
            </a:r>
            <a:r>
              <a:rPr lang="ja-JP" altLang="en-US" sz="1800" dirty="0"/>
              <a:t>プラスする（</a:t>
            </a:r>
            <a:r>
              <a:rPr lang="ja-JP" altLang="en-US" sz="1800" b="1" dirty="0">
                <a:solidFill>
                  <a:srgbClr val="FF0000"/>
                </a:solidFill>
              </a:rPr>
              <a:t>投票</a:t>
            </a:r>
            <a:r>
              <a:rPr lang="ja-JP" altLang="en-US" sz="18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i="1" dirty="0" err="1"/>
              <a:t>ρθ</a:t>
            </a:r>
            <a:r>
              <a:rPr lang="en-US" altLang="ja-JP" sz="2400" i="1" dirty="0"/>
              <a:t>-</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40</a:t>
            </a:fld>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a:t>Hough</a:t>
            </a:r>
            <a:r>
              <a:rPr kumimoji="1" lang="ja-JP" altLang="en-US" sz="3600" dirty="0"/>
              <a:t>変換で円を検出する</a:t>
            </a:r>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a:t>直線と</a:t>
            </a:r>
            <a:r>
              <a:rPr lang="ja-JP" altLang="en-US" dirty="0"/>
              <a:t>ほぼ同じ</a:t>
            </a:r>
            <a:r>
              <a:rPr kumimoji="1" lang="ja-JP" altLang="en-US" dirty="0"/>
              <a:t>方法で検出可能</a:t>
            </a:r>
            <a:endParaRPr kumimoji="1" lang="en-US" altLang="ja-JP" dirty="0"/>
          </a:p>
          <a:p>
            <a:endParaRPr kumimoji="1"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41</a:t>
            </a:fld>
            <a:endParaRPr kumimoji="1" lang="ja-JP" altLang="en-US"/>
          </a:p>
        </p:txBody>
      </p:sp>
    </p:spTree>
    <p:extLst>
      <p:ext uri="{BB962C8B-B14F-4D97-AF65-F5344CB8AC3E}">
        <p14:creationId xmlns:p14="http://schemas.microsoft.com/office/powerpoint/2010/main" val="3212489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a:t>まとめ </a:t>
            </a:r>
            <a:r>
              <a:rPr kumimoji="1" lang="en-US" altLang="ja-JP" dirty="0"/>
              <a:t>: Hough</a:t>
            </a:r>
            <a:r>
              <a:rPr kumimoji="1" lang="ja-JP" altLang="en-US" dirty="0"/>
              <a:t>変換</a:t>
            </a:r>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a:t>画像中の直線や円を検出する</a:t>
            </a:r>
            <a:r>
              <a:rPr lang="ja-JP" altLang="en-US" sz="2400" dirty="0"/>
              <a:t>手法</a:t>
            </a:r>
            <a:endParaRPr lang="en-US" altLang="ja-JP" sz="2400" dirty="0"/>
          </a:p>
          <a:p>
            <a:pPr marL="0" indent="0">
              <a:buNone/>
            </a:pPr>
            <a:endParaRPr lang="en-US" altLang="ja-JP" sz="2400" dirty="0"/>
          </a:p>
          <a:p>
            <a:pPr marL="0" indent="0">
              <a:buNone/>
            </a:pPr>
            <a:r>
              <a:rPr lang="en-US" altLang="ja-JP" sz="2400" dirty="0"/>
              <a:t>0. </a:t>
            </a:r>
            <a:r>
              <a:rPr kumimoji="1" lang="ja-JP" altLang="en-US" sz="2400" dirty="0"/>
              <a:t>直線</a:t>
            </a:r>
            <a:r>
              <a:rPr lang="ja-JP" altLang="en-US" sz="2400" dirty="0"/>
              <a:t>（または円）を数式で表現する</a:t>
            </a:r>
            <a:endParaRPr lang="en-US" altLang="ja-JP" sz="2400" dirty="0"/>
          </a:p>
          <a:p>
            <a:pPr marL="0" indent="0">
              <a:buNone/>
            </a:pPr>
            <a:r>
              <a:rPr lang="en-US" altLang="ja-JP" sz="2400" dirty="0"/>
              <a:t>1. </a:t>
            </a:r>
            <a:r>
              <a:rPr lang="ja-JP" altLang="en-US" sz="2400" dirty="0"/>
              <a:t>入力画像からエッジ画像を計算</a:t>
            </a:r>
            <a:endParaRPr kumimoji="1" lang="en-US" altLang="ja-JP" sz="2400" dirty="0"/>
          </a:p>
          <a:p>
            <a:pPr marL="0" indent="0">
              <a:buNone/>
            </a:pPr>
            <a:r>
              <a:rPr lang="en-US" altLang="ja-JP" sz="2400" dirty="0"/>
              <a:t>2. </a:t>
            </a:r>
            <a:r>
              <a:rPr kumimoji="1" lang="ja-JP" altLang="en-US" sz="2400" dirty="0"/>
              <a:t>全てのエッジ画素について</a:t>
            </a:r>
            <a:r>
              <a:rPr kumimoji="1" lang="en-US" altLang="ja-JP" sz="2400" dirty="0"/>
              <a:t>…</a:t>
            </a:r>
          </a:p>
          <a:p>
            <a:pPr marL="0" indent="0">
              <a:buNone/>
            </a:pPr>
            <a:r>
              <a:rPr lang="en-US" altLang="ja-JP" sz="2000" dirty="0"/>
              <a:t>	</a:t>
            </a:r>
            <a:r>
              <a:rPr lang="ja-JP" altLang="en-US" sz="2000" dirty="0"/>
              <a:t>パラメータ空間の対応セルの値をプラス</a:t>
            </a:r>
            <a:r>
              <a:rPr lang="en-US" altLang="ja-JP" sz="2000" dirty="0"/>
              <a:t>1</a:t>
            </a:r>
            <a:r>
              <a:rPr lang="ja-JP" altLang="en-US" sz="2000" dirty="0"/>
              <a:t>する</a:t>
            </a:r>
            <a:endParaRPr lang="en-US" altLang="ja-JP" sz="2000" dirty="0"/>
          </a:p>
          <a:p>
            <a:pPr marL="0" indent="0">
              <a:buNone/>
            </a:pPr>
            <a:r>
              <a:rPr lang="en-US" altLang="ja-JP" sz="2000" dirty="0"/>
              <a:t>	</a:t>
            </a:r>
            <a:r>
              <a:rPr lang="ja-JP" altLang="en-US" sz="2000" dirty="0"/>
              <a:t>（直線検出なら</a:t>
            </a:r>
            <a:r>
              <a:rPr lang="en-US" altLang="ja-JP" sz="2000" dirty="0" err="1"/>
              <a:t>ρθ</a:t>
            </a:r>
            <a:r>
              <a:rPr lang="ja-JP" altLang="en-US" sz="2000" dirty="0"/>
              <a:t>空間の正弦波を考える）</a:t>
            </a:r>
            <a:endParaRPr lang="en-US" altLang="ja-JP" sz="2000" dirty="0"/>
          </a:p>
          <a:p>
            <a:pPr marL="0" indent="0">
              <a:buNone/>
            </a:pPr>
            <a:r>
              <a:rPr lang="en-US" altLang="ja-JP" sz="2400" dirty="0"/>
              <a:t>3. </a:t>
            </a:r>
            <a:r>
              <a:rPr lang="ja-JP" altLang="en-US" sz="2400" dirty="0"/>
              <a:t>パラメータ空間において値の大きなセルを検索</a:t>
            </a:r>
            <a:endParaRPr lang="en-US" altLang="ja-JP" sz="2400" dirty="0"/>
          </a:p>
          <a:p>
            <a:pPr marL="0" indent="0">
              <a:buNone/>
            </a:pPr>
            <a:r>
              <a:rPr lang="ja-JP" altLang="en-US" sz="2400" dirty="0"/>
              <a:t>　 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42</a:t>
            </a:fld>
            <a:endParaRPr kumimoji="1" lang="ja-JP" altLang="en-US"/>
          </a:p>
        </p:txBody>
      </p:sp>
    </p:spTree>
    <p:extLst>
      <p:ext uri="{BB962C8B-B14F-4D97-AF65-F5344CB8AC3E}">
        <p14:creationId xmlns:p14="http://schemas.microsoft.com/office/powerpoint/2010/main" val="347472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a:t>線形フィルタとは</a:t>
            </a:r>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出力画像</a:t>
            </a: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テキスト ボックス 38">
            <a:extLst>
              <a:ext uri="{FF2B5EF4-FFF2-40B4-BE49-F238E27FC236}">
                <a16:creationId xmlns:a16="http://schemas.microsoft.com/office/drawing/2014/main" id="{43CE01A2-E679-464F-AA69-7B3839C16175}"/>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10341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a:t>線形フィルタ</a:t>
            </a:r>
            <a:r>
              <a:rPr lang="ja-JP" altLang="en-US" dirty="0"/>
              <a:t>（</a:t>
            </a:r>
            <a:r>
              <a:rPr lang="en-US" altLang="ja-JP" dirty="0"/>
              <a:t>convolution</a:t>
            </a:r>
            <a:r>
              <a:rPr kumimoji="1" lang="ja-JP" altLang="en-US" dirty="0"/>
              <a:t>）</a:t>
            </a: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p:sp>
        <p:nvSpPr>
          <p:cNvPr id="9" name="テキスト ボックス 8">
            <a:extLst>
              <a:ext uri="{FF2B5EF4-FFF2-40B4-BE49-F238E27FC236}">
                <a16:creationId xmlns:a16="http://schemas.microsoft.com/office/drawing/2014/main" id="{29255C33-30B4-40D3-8FD9-CAECF57E111C}"/>
              </a:ext>
            </a:extLst>
          </p:cNvPr>
          <p:cNvSpPr txBox="1"/>
          <p:nvPr/>
        </p:nvSpPr>
        <p:spPr>
          <a:xfrm>
            <a:off x="11415653" y="126951"/>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23699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24089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24089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72C29A86-7EE0-427E-8FC8-465AD309713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8324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a:t>σ</a:t>
            </a:r>
            <a:r>
              <a:rPr kumimoji="1" lang="en-US" altLang="ja-JP" sz="2800" dirty="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a:t>σ</a:t>
            </a:r>
            <a:r>
              <a:rPr kumimoji="1" lang="en-US" altLang="ja-JP" sz="2800" dirty="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4353"/>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p:sp>
        <p:nvSpPr>
          <p:cNvPr id="45" name="テキスト ボックス 44">
            <a:extLst>
              <a:ext uri="{FF2B5EF4-FFF2-40B4-BE49-F238E27FC236}">
                <a16:creationId xmlns:a16="http://schemas.microsoft.com/office/drawing/2014/main" id="{937341F8-6320-45A3-B9AD-F16F425BECD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81657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a:t>ガウシアンフィルタとは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131143"/>
            <a:ext cx="10341293" cy="1354217"/>
          </a:xfrm>
          <a:prstGeom prst="rect">
            <a:avLst/>
          </a:prstGeom>
        </p:spPr>
        <p:txBody>
          <a:bodyPr wrap="none">
            <a:spAutoFit/>
          </a:bodyPr>
          <a:lstStyle/>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低周波成分のみを通し画像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を平滑化する効果がある（ローパスフィルタ）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
        <p:nvSpPr>
          <p:cNvPr id="11" name="テキスト ボックス 10">
            <a:extLst>
              <a:ext uri="{FF2B5EF4-FFF2-40B4-BE49-F238E27FC236}">
                <a16:creationId xmlns:a16="http://schemas.microsoft.com/office/drawing/2014/main" id="{79354B95-1195-4F5D-839D-151D2A1611A6}"/>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8408770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13182</TotalTime>
  <Words>2303</Words>
  <Application>Microsoft Office PowerPoint</Application>
  <PresentationFormat>ワイド画面</PresentationFormat>
  <Paragraphs>537</Paragraphs>
  <Slides>42</Slides>
  <Notes>15</Notes>
  <HiddenSlides>2</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42</vt:i4>
      </vt:variant>
    </vt:vector>
  </HeadingPairs>
  <TitlesOfParts>
    <vt:vector size="52"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コンピュータビジョン</vt:lpstr>
      <vt:lpstr>特徴点検出</vt:lpstr>
      <vt:lpstr>復習 : ガウシアンフィルタとその性質</vt:lpstr>
      <vt:lpstr>線形フィルタの例</vt:lpstr>
      <vt:lpstr>線形フィルタとは</vt:lpstr>
      <vt:lpstr>線形フィルタ（convolution）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まとめ: ガウシアンフィルタとその性質</vt:lpstr>
      <vt:lpstr>特徴点とは</vt:lpstr>
      <vt:lpstr>特徴抽出とマッチング</vt:lpstr>
      <vt:lpstr>特徴ベクトルとか言われてもしっくりこないという人のために…</vt:lpstr>
      <vt:lpstr>SIFT特徴 Scale Invariant Feature Transform </vt:lpstr>
      <vt:lpstr>SIFT特徴</vt:lpstr>
      <vt:lpstr>PowerPoint プレゼンテーション</vt:lpstr>
      <vt:lpstr>DoG : Difference of Gaussian</vt:lpstr>
      <vt:lpstr>DoG : Difference of Gaussian</vt:lpstr>
      <vt:lpstr>SIFT特徴</vt:lpstr>
      <vt:lpstr>SIFT特徴点の例</vt:lpstr>
      <vt:lpstr>PowerPoint プレゼンテーション</vt:lpstr>
      <vt:lpstr>PowerPoint プレゼンテーション</vt:lpstr>
      <vt:lpstr>PowerPoint プレゼンテーション</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捕捉 : ρ=x cos⁡θ+y sin⁡θ</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365</cp:revision>
  <cp:lastPrinted>2023-03-29T04:34:25Z</cp:lastPrinted>
  <dcterms:created xsi:type="dcterms:W3CDTF">2017-01-19T02:23:36Z</dcterms:created>
  <dcterms:modified xsi:type="dcterms:W3CDTF">2023-03-29T04:34:34Z</dcterms:modified>
</cp:coreProperties>
</file>